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8" r:id="rId4"/>
    <p:sldId id="257"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212"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1">
        <a:schemeClr val="bg2"/>
      </p:bgRef>
    </p:bg>
    <p:spTree>
      <p:nvGrpSpPr>
        <p:cNvPr id="1" name=""/>
        <p:cNvGrpSpPr/>
        <p:nvPr/>
      </p:nvGrpSpPr>
      <p:grpSpPr>
        <a:xfrm>
          <a:off x="0" y="0"/>
          <a:ext cx="0" cy="0"/>
          <a:chOff x="0" y="0"/>
          <a:chExt cx="0" cy="0"/>
        </a:xfrm>
      </p:grpSpPr>
      <p:sp>
        <p:nvSpPr>
          <p:cNvPr id="7" name="Rechteck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eck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p:nvPr>
        </p:nvSpPr>
        <p:spPr>
          <a:xfrm>
            <a:off x="2362200" y="4038600"/>
            <a:ext cx="6477000" cy="1828800"/>
          </a:xfrm>
        </p:spPr>
        <p:txBody>
          <a:bodyPr anchor="b"/>
          <a:lstStyle>
            <a:lvl1pPr>
              <a:defRPr cap="all" baseline="0"/>
            </a:lvl1pPr>
          </a:lstStyle>
          <a:p>
            <a:r>
              <a:rPr kumimoji="0" lang="de-DE" smtClean="0"/>
              <a:t>Titelmasterformat durch Klicken bearbeiten</a:t>
            </a:r>
            <a:endParaRPr kumimoji="0" lang="en-US"/>
          </a:p>
        </p:txBody>
      </p:sp>
      <p:sp>
        <p:nvSpPr>
          <p:cNvPr id="9" name="Untertitel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3906F30-F7EC-4CAF-8CB6-0C48E7F4C352}" type="datetimeFigureOut">
              <a:rPr lang="en-US" smtClean="0"/>
              <a:pPr/>
              <a:t>3/22/2013</a:t>
            </a:fld>
            <a:endParaRPr lang="en-US"/>
          </a:p>
        </p:txBody>
      </p:sp>
      <p:sp>
        <p:nvSpPr>
          <p:cNvPr id="17" name="Fußzeilenplatzhalt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Foliennummernplatzhalt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E4778C47-134D-4097-B7CA-40ABAA012A16}" type="slidenum">
              <a:rPr lang="en-US" smtClean="0"/>
              <a:pPr/>
              <a:t>‹Nr.›</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23906F30-F7EC-4CAF-8CB6-0C48E7F4C352}" type="datetimeFigureOut">
              <a:rPr lang="en-US" smtClean="0"/>
              <a:pPr/>
              <a:t>3/22/2013</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E4778C47-134D-4097-B7CA-40ABAA012A16}"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bg>
      <p:bgRef idx="1001">
        <a:schemeClr val="bg1"/>
      </p:bgRef>
    </p:bg>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53200" y="609600"/>
            <a:ext cx="2057400" cy="5516563"/>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609600"/>
            <a:ext cx="5562600" cy="5516564"/>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a:xfrm>
            <a:off x="6553200" y="6248402"/>
            <a:ext cx="2209800" cy="365125"/>
          </a:xfrm>
        </p:spPr>
        <p:txBody>
          <a:bodyPr/>
          <a:lstStyle/>
          <a:p>
            <a:fld id="{23906F30-F7EC-4CAF-8CB6-0C48E7F4C352}" type="datetimeFigureOut">
              <a:rPr lang="en-US" smtClean="0"/>
              <a:pPr/>
              <a:t>3/22/2013</a:t>
            </a:fld>
            <a:endParaRPr lang="en-US"/>
          </a:p>
        </p:txBody>
      </p:sp>
      <p:sp>
        <p:nvSpPr>
          <p:cNvPr id="5" name="Fußzeilenplatzhalter 4"/>
          <p:cNvSpPr>
            <a:spLocks noGrp="1"/>
          </p:cNvSpPr>
          <p:nvPr>
            <p:ph type="ftr" sz="quarter" idx="11"/>
          </p:nvPr>
        </p:nvSpPr>
        <p:spPr>
          <a:xfrm>
            <a:off x="457201" y="6248207"/>
            <a:ext cx="5573483" cy="365125"/>
          </a:xfrm>
        </p:spPr>
        <p:txBody>
          <a:bodyPr/>
          <a:lstStyle/>
          <a:p>
            <a:endParaRPr lang="en-US"/>
          </a:p>
        </p:txBody>
      </p:sp>
      <p:sp>
        <p:nvSpPr>
          <p:cNvPr id="7" name="Rechteck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hteck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hteck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liennummernplatzhalter 5"/>
          <p:cNvSpPr>
            <a:spLocks noGrp="1"/>
          </p:cNvSpPr>
          <p:nvPr>
            <p:ph type="sldNum" sz="quarter" idx="12"/>
          </p:nvPr>
        </p:nvSpPr>
        <p:spPr>
          <a:xfrm rot="5400000">
            <a:off x="5989638" y="144462"/>
            <a:ext cx="533400" cy="244476"/>
          </a:xfrm>
        </p:spPr>
        <p:txBody>
          <a:bodyPr/>
          <a:lstStyle/>
          <a:p>
            <a:fld id="{E4778C47-134D-4097-B7CA-40ABAA012A16}" type="slidenum">
              <a:rPr lang="en-US" smtClean="0"/>
              <a:pPr/>
              <a:t>‹Nr.›</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12648" y="228600"/>
            <a:ext cx="8153400" cy="990600"/>
          </a:xfrm>
        </p:spPr>
        <p:txBody>
          <a:bodyPr/>
          <a:lstStyle/>
          <a:p>
            <a:r>
              <a:rPr kumimoji="0" lang="de-DE" smtClean="0"/>
              <a:t>Titelmasterformat durch Klicken bearbeiten</a:t>
            </a:r>
            <a:endParaRPr kumimoji="0" lang="en-US"/>
          </a:p>
        </p:txBody>
      </p:sp>
      <p:sp>
        <p:nvSpPr>
          <p:cNvPr id="4" name="Datumsplatzhalter 3"/>
          <p:cNvSpPr>
            <a:spLocks noGrp="1"/>
          </p:cNvSpPr>
          <p:nvPr>
            <p:ph type="dt" sz="half" idx="10"/>
          </p:nvPr>
        </p:nvSpPr>
        <p:spPr/>
        <p:txBody>
          <a:bodyPr/>
          <a:lstStyle/>
          <a:p>
            <a:fld id="{23906F30-F7EC-4CAF-8CB6-0C48E7F4C352}" type="datetimeFigureOut">
              <a:rPr lang="en-US" smtClean="0"/>
              <a:pPr/>
              <a:t>3/22/2013</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lvl1pPr>
              <a:defRPr>
                <a:solidFill>
                  <a:srgbClr val="FFFFFF"/>
                </a:solidFill>
              </a:defRPr>
            </a:lvl1pPr>
          </a:lstStyle>
          <a:p>
            <a:fld id="{E4778C47-134D-4097-B7CA-40ABAA012A16}" type="slidenum">
              <a:rPr lang="en-US" smtClean="0"/>
              <a:pPr/>
              <a:t>‹Nr.›</a:t>
            </a:fld>
            <a:endParaRPr lang="en-US"/>
          </a:p>
        </p:txBody>
      </p:sp>
      <p:sp>
        <p:nvSpPr>
          <p:cNvPr id="8" name="Inhaltsplatzhalter 7"/>
          <p:cNvSpPr>
            <a:spLocks noGrp="1"/>
          </p:cNvSpPr>
          <p:nvPr>
            <p:ph sz="quarter" idx="1"/>
          </p:nvPr>
        </p:nvSpPr>
        <p:spPr>
          <a:xfrm>
            <a:off x="612648" y="1600200"/>
            <a:ext cx="8153400" cy="44958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3">
        <a:schemeClr val="bg1"/>
      </p:bgRef>
    </p:bg>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7" name="Rechteck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eck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eck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de-DE" smtClean="0"/>
              <a:t>Titelmasterformat durch Klicken bearbeiten</a:t>
            </a:r>
            <a:endParaRPr kumimoji="0" lang="en-US"/>
          </a:p>
        </p:txBody>
      </p:sp>
      <p:sp>
        <p:nvSpPr>
          <p:cNvPr id="12" name="Datumsplatzhalter 11"/>
          <p:cNvSpPr>
            <a:spLocks noGrp="1"/>
          </p:cNvSpPr>
          <p:nvPr>
            <p:ph type="dt" sz="half" idx="10"/>
          </p:nvPr>
        </p:nvSpPr>
        <p:spPr/>
        <p:txBody>
          <a:bodyPr/>
          <a:lstStyle/>
          <a:p>
            <a:fld id="{23906F30-F7EC-4CAF-8CB6-0C48E7F4C352}" type="datetimeFigureOut">
              <a:rPr lang="en-US" smtClean="0"/>
              <a:pPr/>
              <a:t>3/22/2013</a:t>
            </a:fld>
            <a:endParaRPr lang="en-US"/>
          </a:p>
        </p:txBody>
      </p:sp>
      <p:sp>
        <p:nvSpPr>
          <p:cNvPr id="13" name="Foliennummernplatzhalt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4778C47-134D-4097-B7CA-40ABAA012A16}" type="slidenum">
              <a:rPr lang="en-US" smtClean="0"/>
              <a:pPr/>
              <a:t>‹Nr.›</a:t>
            </a:fld>
            <a:endParaRPr lang="en-US"/>
          </a:p>
        </p:txBody>
      </p:sp>
      <p:sp>
        <p:nvSpPr>
          <p:cNvPr id="14" name="Fußzeilenplatzhalt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9" name="Inhaltsplatzhalter 8"/>
          <p:cNvSpPr>
            <a:spLocks noGrp="1"/>
          </p:cNvSpPr>
          <p:nvPr>
            <p:ph sz="quarter" idx="1"/>
          </p:nvPr>
        </p:nvSpPr>
        <p:spPr>
          <a:xfrm>
            <a:off x="609600" y="1589567"/>
            <a:ext cx="3886200" cy="45720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1" name="Inhaltsplatzhalter 10"/>
          <p:cNvSpPr>
            <a:spLocks noGrp="1"/>
          </p:cNvSpPr>
          <p:nvPr>
            <p:ph sz="quarter" idx="2"/>
          </p:nvPr>
        </p:nvSpPr>
        <p:spPr>
          <a:xfrm>
            <a:off x="4844901" y="1589567"/>
            <a:ext cx="3886200" cy="45720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8" name="Datumsplatzhalter 7"/>
          <p:cNvSpPr>
            <a:spLocks noGrp="1"/>
          </p:cNvSpPr>
          <p:nvPr>
            <p:ph type="dt" sz="half" idx="15"/>
          </p:nvPr>
        </p:nvSpPr>
        <p:spPr/>
        <p:txBody>
          <a:bodyPr rtlCol="0"/>
          <a:lstStyle/>
          <a:p>
            <a:fld id="{23906F30-F7EC-4CAF-8CB6-0C48E7F4C352}" type="datetimeFigureOut">
              <a:rPr lang="en-US" smtClean="0"/>
              <a:pPr/>
              <a:t>3/22/2013</a:t>
            </a:fld>
            <a:endParaRPr lang="en-US"/>
          </a:p>
        </p:txBody>
      </p:sp>
      <p:sp>
        <p:nvSpPr>
          <p:cNvPr id="10" name="Foliennummernplatzhalter 9"/>
          <p:cNvSpPr>
            <a:spLocks noGrp="1"/>
          </p:cNvSpPr>
          <p:nvPr>
            <p:ph type="sldNum" sz="quarter" idx="16"/>
          </p:nvPr>
        </p:nvSpPr>
        <p:spPr/>
        <p:txBody>
          <a:bodyPr rtlCol="0"/>
          <a:lstStyle/>
          <a:p>
            <a:fld id="{E4778C47-134D-4097-B7CA-40ABAA012A16}" type="slidenum">
              <a:rPr lang="en-US" smtClean="0"/>
              <a:pPr/>
              <a:t>‹Nr.›</a:t>
            </a:fld>
            <a:endParaRPr lang="en-US"/>
          </a:p>
        </p:txBody>
      </p:sp>
      <p:sp>
        <p:nvSpPr>
          <p:cNvPr id="12" name="Fußzeilenplatzhalt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533400" y="273050"/>
            <a:ext cx="8153400" cy="869950"/>
          </a:xfrm>
        </p:spPr>
        <p:txBody>
          <a:bodyPr anchor="ctr"/>
          <a:lstStyle>
            <a:lvl1pPr>
              <a:defRPr/>
            </a:lvl1pPr>
          </a:lstStyle>
          <a:p>
            <a:r>
              <a:rPr kumimoji="0" lang="de-DE" smtClean="0"/>
              <a:t>Titelmasterformat durch Klicken bearbeiten</a:t>
            </a:r>
            <a:endParaRPr kumimoji="0" lang="en-US"/>
          </a:p>
        </p:txBody>
      </p:sp>
      <p:sp>
        <p:nvSpPr>
          <p:cNvPr id="11" name="Inhaltsplatzhalter 10"/>
          <p:cNvSpPr>
            <a:spLocks noGrp="1"/>
          </p:cNvSpPr>
          <p:nvPr>
            <p:ph sz="quarter" idx="2"/>
          </p:nvPr>
        </p:nvSpPr>
        <p:spPr>
          <a:xfrm>
            <a:off x="609600" y="2438400"/>
            <a:ext cx="3886200" cy="35814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3" name="Inhaltsplatzhalter 12"/>
          <p:cNvSpPr>
            <a:spLocks noGrp="1"/>
          </p:cNvSpPr>
          <p:nvPr>
            <p:ph sz="quarter" idx="4"/>
          </p:nvPr>
        </p:nvSpPr>
        <p:spPr>
          <a:xfrm>
            <a:off x="4800600" y="2438400"/>
            <a:ext cx="3886200" cy="35814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0" name="Datumsplatzhalter 9"/>
          <p:cNvSpPr>
            <a:spLocks noGrp="1"/>
          </p:cNvSpPr>
          <p:nvPr>
            <p:ph type="dt" sz="half" idx="15"/>
          </p:nvPr>
        </p:nvSpPr>
        <p:spPr/>
        <p:txBody>
          <a:bodyPr rtlCol="0"/>
          <a:lstStyle/>
          <a:p>
            <a:fld id="{23906F30-F7EC-4CAF-8CB6-0C48E7F4C352}" type="datetimeFigureOut">
              <a:rPr lang="en-US" smtClean="0"/>
              <a:pPr/>
              <a:t>3/22/2013</a:t>
            </a:fld>
            <a:endParaRPr lang="en-US"/>
          </a:p>
        </p:txBody>
      </p:sp>
      <p:sp>
        <p:nvSpPr>
          <p:cNvPr id="12" name="Foliennummernplatzhalter 11"/>
          <p:cNvSpPr>
            <a:spLocks noGrp="1"/>
          </p:cNvSpPr>
          <p:nvPr>
            <p:ph type="sldNum" sz="quarter" idx="16"/>
          </p:nvPr>
        </p:nvSpPr>
        <p:spPr/>
        <p:txBody>
          <a:bodyPr rtlCol="0"/>
          <a:lstStyle/>
          <a:p>
            <a:fld id="{E4778C47-134D-4097-B7CA-40ABAA012A16}" type="slidenum">
              <a:rPr lang="en-US" smtClean="0"/>
              <a:pPr/>
              <a:t>‹Nr.›</a:t>
            </a:fld>
            <a:endParaRPr lang="en-US"/>
          </a:p>
        </p:txBody>
      </p:sp>
      <p:sp>
        <p:nvSpPr>
          <p:cNvPr id="14" name="Fußzeilenplatzhalter 13"/>
          <p:cNvSpPr>
            <a:spLocks noGrp="1"/>
          </p:cNvSpPr>
          <p:nvPr>
            <p:ph type="ftr" sz="quarter" idx="17"/>
          </p:nvPr>
        </p:nvSpPr>
        <p:spPr/>
        <p:txBody>
          <a:bodyPr rtlCol="0"/>
          <a:lstStyle/>
          <a:p>
            <a:endParaRPr lang="en-US"/>
          </a:p>
        </p:txBody>
      </p:sp>
      <p:sp>
        <p:nvSpPr>
          <p:cNvPr id="16" name="Textplatzhalt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de-DE" smtClean="0"/>
              <a:t>Textmasterformat bearbeiten</a:t>
            </a:r>
          </a:p>
        </p:txBody>
      </p:sp>
      <p:sp>
        <p:nvSpPr>
          <p:cNvPr id="15" name="Textplatzhalt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de-DE" smtClean="0"/>
              <a:t>Textmasterformat bearbeiten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23906F30-F7EC-4CAF-8CB6-0C48E7F4C352}" type="datetimeFigureOut">
              <a:rPr lang="en-US" smtClean="0"/>
              <a:pPr/>
              <a:t>3/22/2013</a:t>
            </a:fld>
            <a:endParaRPr lang="en-US"/>
          </a:p>
        </p:txBody>
      </p:sp>
      <p:sp>
        <p:nvSpPr>
          <p:cNvPr id="4" name="Fußzeilenplatzhalter 3"/>
          <p:cNvSpPr>
            <a:spLocks noGrp="1"/>
          </p:cNvSpPr>
          <p:nvPr>
            <p:ph type="ftr" sz="quarter" idx="11"/>
          </p:nvPr>
        </p:nvSpPr>
        <p:spPr/>
        <p:txBody>
          <a:bodyPr/>
          <a:lstStyle/>
          <a:p>
            <a:endParaRPr lang="en-US"/>
          </a:p>
        </p:txBody>
      </p:sp>
      <p:sp>
        <p:nvSpPr>
          <p:cNvPr id="5" name="Foliennummernplatzhalter 4"/>
          <p:cNvSpPr>
            <a:spLocks noGrp="1"/>
          </p:cNvSpPr>
          <p:nvPr>
            <p:ph type="sldNum" sz="quarter" idx="12"/>
          </p:nvPr>
        </p:nvSpPr>
        <p:spPr/>
        <p:txBody>
          <a:bodyPr/>
          <a:lstStyle>
            <a:lvl1pPr>
              <a:defRPr>
                <a:solidFill>
                  <a:srgbClr val="FFFFFF"/>
                </a:solidFill>
              </a:defRPr>
            </a:lvl1pPr>
          </a:lstStyle>
          <a:p>
            <a:fld id="{E4778C47-134D-4097-B7CA-40ABAA012A16}"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3906F30-F7EC-4CAF-8CB6-0C48E7F4C352}" type="datetimeFigureOut">
              <a:rPr lang="en-US" smtClean="0"/>
              <a:pPr/>
              <a:t>3/22/2013</a:t>
            </a:fld>
            <a:endParaRPr lang="en-US"/>
          </a:p>
        </p:txBody>
      </p:sp>
      <p:sp>
        <p:nvSpPr>
          <p:cNvPr id="3" name="Fußzeilenplatzhalter 2"/>
          <p:cNvSpPr>
            <a:spLocks noGrp="1"/>
          </p:cNvSpPr>
          <p:nvPr>
            <p:ph type="ftr" sz="quarter" idx="11"/>
          </p:nvPr>
        </p:nvSpPr>
        <p:spPr/>
        <p:txBody>
          <a:bodyPr/>
          <a:lstStyle/>
          <a:p>
            <a:endParaRPr lang="en-US"/>
          </a:p>
        </p:txBody>
      </p:sp>
      <p:sp>
        <p:nvSpPr>
          <p:cNvPr id="4" name="Foliennummernplatzhalter 3"/>
          <p:cNvSpPr>
            <a:spLocks noGrp="1"/>
          </p:cNvSpPr>
          <p:nvPr>
            <p:ph type="sldNum" sz="quarter" idx="12"/>
          </p:nvPr>
        </p:nvSpPr>
        <p:spPr>
          <a:xfrm>
            <a:off x="0" y="6248400"/>
            <a:ext cx="533400" cy="381000"/>
          </a:xfrm>
        </p:spPr>
        <p:txBody>
          <a:bodyPr/>
          <a:lstStyle>
            <a:lvl1pPr>
              <a:defRPr>
                <a:solidFill>
                  <a:schemeClr val="tx2"/>
                </a:solidFill>
              </a:defRPr>
            </a:lvl1pPr>
          </a:lstStyle>
          <a:p>
            <a:fld id="{E4778C47-134D-4097-B7CA-40ABAA012A16}"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0" y="273050"/>
            <a:ext cx="8077200" cy="869950"/>
          </a:xfrm>
        </p:spPr>
        <p:txBody>
          <a:bodyPr anchor="ctr"/>
          <a:lstStyle>
            <a:lvl1pPr algn="l">
              <a:buNone/>
              <a:defRPr sz="4400" b="0"/>
            </a:lvl1pPr>
          </a:lstStyle>
          <a:p>
            <a:r>
              <a:rPr kumimoji="0" lang="de-DE" smtClean="0"/>
              <a:t>Titelmasterformat durch Klicken bearbeiten</a:t>
            </a:r>
            <a:endParaRPr kumimoji="0" lang="en-US"/>
          </a:p>
        </p:txBody>
      </p:sp>
      <p:sp>
        <p:nvSpPr>
          <p:cNvPr id="5" name="Datumsplatzhalter 4"/>
          <p:cNvSpPr>
            <a:spLocks noGrp="1"/>
          </p:cNvSpPr>
          <p:nvPr>
            <p:ph type="dt" sz="half" idx="10"/>
          </p:nvPr>
        </p:nvSpPr>
        <p:spPr/>
        <p:txBody>
          <a:bodyPr/>
          <a:lstStyle/>
          <a:p>
            <a:fld id="{23906F30-F7EC-4CAF-8CB6-0C48E7F4C352}" type="datetimeFigureOut">
              <a:rPr lang="en-US" smtClean="0"/>
              <a:pPr/>
              <a:t>3/22/2013</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lvl1pPr>
              <a:defRPr>
                <a:solidFill>
                  <a:srgbClr val="FFFFFF"/>
                </a:solidFill>
              </a:defRPr>
            </a:lvl1pPr>
          </a:lstStyle>
          <a:p>
            <a:fld id="{E4778C47-134D-4097-B7CA-40ABAA012A16}" type="slidenum">
              <a:rPr lang="en-US" smtClean="0"/>
              <a:pPr/>
              <a:t>‹Nr.›</a:t>
            </a:fld>
            <a:endParaRPr lang="en-US"/>
          </a:p>
        </p:txBody>
      </p:sp>
      <p:sp>
        <p:nvSpPr>
          <p:cNvPr id="3" name="Textplatzhalt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9" name="Inhaltsplatzhalter 8"/>
          <p:cNvSpPr>
            <a:spLocks noGrp="1"/>
          </p:cNvSpPr>
          <p:nvPr>
            <p:ph sz="quarter" idx="1"/>
          </p:nvPr>
        </p:nvSpPr>
        <p:spPr>
          <a:xfrm>
            <a:off x="2362200" y="1752600"/>
            <a:ext cx="6400800" cy="44196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bg>
      <p:bgRef idx="1003">
        <a:schemeClr val="bg2"/>
      </p:bgRef>
    </p:bg>
    <p:spTree>
      <p:nvGrpSpPr>
        <p:cNvPr id="1" name=""/>
        <p:cNvGrpSpPr/>
        <p:nvPr/>
      </p:nvGrpSpPr>
      <p:grpSpPr>
        <a:xfrm>
          <a:off x="0" y="0"/>
          <a:ext cx="0" cy="0"/>
          <a:chOff x="0" y="0"/>
          <a:chExt cx="0" cy="0"/>
        </a:xfrm>
      </p:grpSpPr>
      <p:sp>
        <p:nvSpPr>
          <p:cNvPr id="4" name="Textplatzhalt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de-DE" smtClean="0"/>
              <a:t>Textmasterformat bearbeiten</a:t>
            </a:r>
          </a:p>
        </p:txBody>
      </p:sp>
      <p:sp>
        <p:nvSpPr>
          <p:cNvPr id="8" name="Rechteck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eck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de-DE" smtClean="0"/>
              <a:t>Titelmasterformat durch Klicken bearbeiten</a:t>
            </a:r>
            <a:endParaRPr kumimoji="0" lang="en-US"/>
          </a:p>
        </p:txBody>
      </p:sp>
      <p:sp>
        <p:nvSpPr>
          <p:cNvPr id="11" name="Rechteck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umsplatzhalter 11"/>
          <p:cNvSpPr>
            <a:spLocks noGrp="1"/>
          </p:cNvSpPr>
          <p:nvPr>
            <p:ph type="dt" sz="half" idx="10"/>
          </p:nvPr>
        </p:nvSpPr>
        <p:spPr>
          <a:xfrm>
            <a:off x="6248400" y="6248400"/>
            <a:ext cx="2667000" cy="365125"/>
          </a:xfrm>
        </p:spPr>
        <p:txBody>
          <a:bodyPr rtlCol="0"/>
          <a:lstStyle/>
          <a:p>
            <a:fld id="{23906F30-F7EC-4CAF-8CB6-0C48E7F4C352}" type="datetimeFigureOut">
              <a:rPr lang="en-US" smtClean="0"/>
              <a:pPr/>
              <a:t>3/22/2013</a:t>
            </a:fld>
            <a:endParaRPr lang="en-US"/>
          </a:p>
        </p:txBody>
      </p:sp>
      <p:sp>
        <p:nvSpPr>
          <p:cNvPr id="13" name="Foliennummernplatzhalter 12"/>
          <p:cNvSpPr>
            <a:spLocks noGrp="1"/>
          </p:cNvSpPr>
          <p:nvPr>
            <p:ph type="sldNum" sz="quarter" idx="11"/>
          </p:nvPr>
        </p:nvSpPr>
        <p:spPr>
          <a:xfrm>
            <a:off x="0" y="4667249"/>
            <a:ext cx="1447800" cy="663578"/>
          </a:xfrm>
        </p:spPr>
        <p:txBody>
          <a:bodyPr rtlCol="0"/>
          <a:lstStyle>
            <a:lvl1pPr>
              <a:defRPr sz="2800"/>
            </a:lvl1pPr>
          </a:lstStyle>
          <a:p>
            <a:fld id="{E4778C47-134D-4097-B7CA-40ABAA012A16}" type="slidenum">
              <a:rPr lang="en-US" smtClean="0"/>
              <a:pPr/>
              <a:t>‹Nr.›</a:t>
            </a:fld>
            <a:endParaRPr lang="en-US"/>
          </a:p>
        </p:txBody>
      </p:sp>
      <p:sp>
        <p:nvSpPr>
          <p:cNvPr id="14" name="Fußzeilenplatzhalter 13"/>
          <p:cNvSpPr>
            <a:spLocks noGrp="1"/>
          </p:cNvSpPr>
          <p:nvPr>
            <p:ph type="ftr" sz="quarter" idx="12"/>
          </p:nvPr>
        </p:nvSpPr>
        <p:spPr>
          <a:xfrm>
            <a:off x="1600200" y="6248206"/>
            <a:ext cx="4572000" cy="365125"/>
          </a:xfrm>
        </p:spPr>
        <p:txBody>
          <a:bodyPr rtlCol="0"/>
          <a:lstStyle/>
          <a:p>
            <a:endParaRPr lang="en-US"/>
          </a:p>
        </p:txBody>
      </p:sp>
      <p:sp>
        <p:nvSpPr>
          <p:cNvPr id="3" name="Bildplatzhalt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de-DE" smtClean="0"/>
              <a:t>Bild durch Klicken auf Symbol hinzufügen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elplatzhalter 21"/>
          <p:cNvSpPr>
            <a:spLocks noGrp="1"/>
          </p:cNvSpPr>
          <p:nvPr>
            <p:ph type="title"/>
          </p:nvPr>
        </p:nvSpPr>
        <p:spPr>
          <a:xfrm>
            <a:off x="609600" y="228600"/>
            <a:ext cx="8153400" cy="990600"/>
          </a:xfrm>
          <a:prstGeom prst="rect">
            <a:avLst/>
          </a:prstGeom>
        </p:spPr>
        <p:txBody>
          <a:bodyPr vert="horz" anchor="ctr">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3906F30-F7EC-4CAF-8CB6-0C48E7F4C352}" type="datetimeFigureOut">
              <a:rPr lang="en-US" smtClean="0"/>
              <a:pPr/>
              <a:t>3/22/2013</a:t>
            </a:fld>
            <a:endParaRPr lang="en-US"/>
          </a:p>
        </p:txBody>
      </p:sp>
      <p:sp>
        <p:nvSpPr>
          <p:cNvPr id="3" name="Fußzeilenplatzhalt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hteck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eck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eck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Foliennummernplatzhalt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4778C47-134D-4097-B7CA-40ABAA012A16}"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ommons.wikimedia.org/wiki/File:Lalish.jpg" TargetMode="External"/><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8" Type="http://schemas.openxmlformats.org/officeDocument/2006/relationships/hyperlink" Target="http://www.yeziden.de/yeziden_in_de.0.html" TargetMode="External"/><Relationship Id="rId3" Type="http://schemas.openxmlformats.org/officeDocument/2006/relationships/hyperlink" Target="http://commons.wikimedia.org/wiki/Category:Yazidism?uselang=de" TargetMode="External"/><Relationship Id="rId7" Type="http://schemas.openxmlformats.org/officeDocument/2006/relationships/hyperlink" Target="http://www.gfbv.de/volk.php?id=30" TargetMode="External"/><Relationship Id="rId2" Type="http://schemas.openxmlformats.org/officeDocument/2006/relationships/hyperlink" Target="http://de.wiktionary.org/wiki/Jeside" TargetMode="External"/><Relationship Id="rId1" Type="http://schemas.openxmlformats.org/officeDocument/2006/relationships/slideLayout" Target="../slideLayouts/slideLayout2.xml"/><Relationship Id="rId6" Type="http://schemas.openxmlformats.org/officeDocument/2006/relationships/hyperlink" Target="http://www.yeziden-colloquium.de/" TargetMode="External"/><Relationship Id="rId5" Type="http://schemas.openxmlformats.org/officeDocument/2006/relationships/hyperlink" Target="http://www.kaniya-sipi.de/" TargetMode="External"/><Relationship Id="rId4" Type="http://schemas.openxmlformats.org/officeDocument/2006/relationships/hyperlink" Target="http://www.yeziden.de/" TargetMode="External"/><Relationship Id="rId9" Type="http://schemas.openxmlformats.org/officeDocument/2006/relationships/image" Target="../media/image3.jpeg"/></Relationships>
</file>

<file path=ppt/slides/_rels/slide11.xml.rels><?xml version="1.0" encoding="UTF-8" standalone="yes"?>
<Relationships xmlns="http://schemas.openxmlformats.org/package/2006/relationships"><Relationship Id="rId8" Type="http://schemas.openxmlformats.org/officeDocument/2006/relationships/hyperlink" Target="http://www.telegraph.co.uk/news/worldnews/1560714/The-Devil-worshippers-of-Iraq.html" TargetMode="External"/><Relationship Id="rId13" Type="http://schemas.openxmlformats.org/officeDocument/2006/relationships/hyperlink" Target="http://www.zeit.de/2007/35/Tod_der_kleinen_Voelker" TargetMode="External"/><Relationship Id="rId3" Type="http://schemas.openxmlformats.org/officeDocument/2006/relationships/hyperlink" Target="http://www.ezidische-gemeinde.de/index.php/projects/ceg" TargetMode="External"/><Relationship Id="rId7" Type="http://schemas.openxmlformats.org/officeDocument/2006/relationships/hyperlink" Target="http://de.wikipedia.org/wiki/Spezial:ISBN-Suche/372052387X" TargetMode="External"/><Relationship Id="rId12" Type="http://schemas.openxmlformats.org/officeDocument/2006/relationships/hyperlink" Target="http://de.wikipedia.org/wiki/Amnesty_International" TargetMode="External"/><Relationship Id="rId2" Type="http://schemas.openxmlformats.org/officeDocument/2006/relationships/hyperlink" Target="http://de.wikipedia.org/wiki/Jesiden" TargetMode="External"/><Relationship Id="rId16"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hyperlink" Target="http://de.wikipedia.org/wiki/Spezial:ISBN-Suche/0700713972" TargetMode="External"/><Relationship Id="rId11" Type="http://schemas.openxmlformats.org/officeDocument/2006/relationships/hyperlink" Target="http://archiv.amnesty.de/internet/deall.nsf/docs/2005-DEU06-006-de/$FILE/irak_jesiden.pdf?" TargetMode="External"/><Relationship Id="rId5" Type="http://schemas.openxmlformats.org/officeDocument/2006/relationships/hyperlink" Target="http://www.iranica.com/articles/yazidis-i-general-1" TargetMode="External"/><Relationship Id="rId15" Type="http://schemas.openxmlformats.org/officeDocument/2006/relationships/hyperlink" Target="http://www.bfm.admin.ch/content/dam/data/migration/laenderinformationen/herkunftslaenderinformationen/asien-nahost/irq/IRQ-situation-jeziden-d.pdf" TargetMode="External"/><Relationship Id="rId10" Type="http://schemas.openxmlformats.org/officeDocument/2006/relationships/hyperlink" Target="http://de.wikipedia.org/wiki/Irak" TargetMode="External"/><Relationship Id="rId4" Type="http://schemas.openxmlformats.org/officeDocument/2006/relationships/hyperlink" Target="http://de.wikipedia.org/wiki/The_Encyclopaedia_of_Islam._New_Edition" TargetMode="External"/><Relationship Id="rId9" Type="http://schemas.openxmlformats.org/officeDocument/2006/relationships/hyperlink" Target="http://de.wikipedia.org/wiki/Daily_Telegraph" TargetMode="External"/><Relationship Id="rId14" Type="http://schemas.openxmlformats.org/officeDocument/2006/relationships/hyperlink" Target="http://diepresse.com/home/politik/aussenpolitik/323751/index.do"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www.cia.gov/library/publications/the-world-factbook/geos/am.html" TargetMode="External"/><Relationship Id="rId13" Type="http://schemas.openxmlformats.org/officeDocument/2006/relationships/hyperlink" Target="http://www.yeziden.de/372.0.html" TargetMode="External"/><Relationship Id="rId18" Type="http://schemas.openxmlformats.org/officeDocument/2006/relationships/hyperlink" Target="http://www.nw-news.de/lokale_news/guetersloh/guetersloh/5845120_Hilfe_fuer_Jesiden_gesichert.html" TargetMode="External"/><Relationship Id="rId3" Type="http://schemas.openxmlformats.org/officeDocument/2006/relationships/hyperlink" Target="http://www.n-tv.de/839156.html" TargetMode="External"/><Relationship Id="rId21" Type="http://schemas.openxmlformats.org/officeDocument/2006/relationships/hyperlink" Target="http://de.wikipedia.org/wiki/Pforzheimer_Zeitung" TargetMode="External"/><Relationship Id="rId7" Type="http://schemas.openxmlformats.org/officeDocument/2006/relationships/hyperlink" Target="http://de.wikipedia.org/wiki/Gesellschaft_f%C3%BCr_bedrohte_V%C3%B6lker" TargetMode="External"/><Relationship Id="rId12" Type="http://schemas.openxmlformats.org/officeDocument/2006/relationships/hyperlink" Target="http://www.yeziden.de/yeziden_in_de.0.html" TargetMode="External"/><Relationship Id="rId17" Type="http://schemas.openxmlformats.org/officeDocument/2006/relationships/hyperlink" Target="http://de.wikipedia.org/wiki/Weser_Kurier" TargetMode="External"/><Relationship Id="rId2" Type="http://schemas.openxmlformats.org/officeDocument/2006/relationships/hyperlink" Target="http://de.wikipedia.org/wiki/Jesiden" TargetMode="External"/><Relationship Id="rId16" Type="http://schemas.openxmlformats.org/officeDocument/2006/relationships/hyperlink" Target="http://www.weser-kurier.de/Artikel/Region/Landkreis-Oldenburg/89309/Buergermeister-mahnt-Konzept-an.html" TargetMode="External"/><Relationship Id="rId20" Type="http://schemas.openxmlformats.org/officeDocument/2006/relationships/hyperlink" Target="http://www.pz-news.de/pforzheim_artikel,-PZ-Interview-mit-der-Soziologin-Miriam-Geoghegan-ueber-die-Lebensgewohnheiten-der-yezidischen-Fluechtl-_arid,281982.html" TargetMode="External"/><Relationship Id="rId1" Type="http://schemas.openxmlformats.org/officeDocument/2006/relationships/slideLayout" Target="../slideLayouts/slideLayout2.xml"/><Relationship Id="rId6" Type="http://schemas.openxmlformats.org/officeDocument/2006/relationships/hyperlink" Target="http://www.gfbv.de/inhaltsDok.php?id=680&amp;stayInsideTree=1&amp;backlink=volk.php?id=30" TargetMode="External"/><Relationship Id="rId11" Type="http://schemas.openxmlformats.org/officeDocument/2006/relationships/hyperlink" Target="http://www.eziden-deutschland.de/?p=59" TargetMode="External"/><Relationship Id="rId24" Type="http://schemas.openxmlformats.org/officeDocument/2006/relationships/image" Target="../media/image3.jpeg"/><Relationship Id="rId5" Type="http://schemas.openxmlformats.org/officeDocument/2006/relationships/hyperlink" Target="http://de.wikipedia.org/w/index.php?title=Rechtslupe&amp;action=edit&amp;redlink=1" TargetMode="External"/><Relationship Id="rId15" Type="http://schemas.openxmlformats.org/officeDocument/2006/relationships/hyperlink" Target="http://www.kreis-anzeiger.de/lokales/wetteraukreis/nidda/10265057.htm" TargetMode="External"/><Relationship Id="rId23" Type="http://schemas.openxmlformats.org/officeDocument/2006/relationships/hyperlink" Target="http://de.wikipedia.org/wiki/Bundesministerium_f%C3%BCr_Familie,_Senioren,_Frauen_und_Jugend" TargetMode="External"/><Relationship Id="rId10" Type="http://schemas.openxmlformats.org/officeDocument/2006/relationships/hyperlink" Target="http://www.religionen.at/iryedi.htm" TargetMode="External"/><Relationship Id="rId19" Type="http://schemas.openxmlformats.org/officeDocument/2006/relationships/hyperlink" Target="http://de.wikipedia.org/wiki/Neue_Westf%C3%A4lische" TargetMode="External"/><Relationship Id="rId4" Type="http://schemas.openxmlformats.org/officeDocument/2006/relationships/hyperlink" Target="http://www.rechtslupe.de/verwaltungsrecht/gruppenverfolgung-fuer-yeziden-321677" TargetMode="External"/><Relationship Id="rId9" Type="http://schemas.openxmlformats.org/officeDocument/2006/relationships/hyperlink" Target="http://www.adxb-oe.org/adxb/Berichte/BesuchMarinaMelikyan1112003.PDF" TargetMode="External"/><Relationship Id="rId14" Type="http://schemas.openxmlformats.org/officeDocument/2006/relationships/hyperlink" Target="http://www.ezidische-gemeinde.de/index.php/projects/ceg" TargetMode="External"/><Relationship Id="rId22" Type="http://schemas.openxmlformats.org/officeDocument/2006/relationships/hyperlink" Target="http://www.bmfsfj.de/RedaktionBMFSFJ/Broschuerenstelle/Pdf-Anlagen/Zwangsverheiratung-in-Deutschland-Anzahl-und-Analyse-von-Beratungsf_C3_A4llen,property=pdf,bereich=bmfsfj,sprache=de,rwb=true.pdf" TargetMode="External"/></Relationships>
</file>

<file path=ppt/slides/_rels/slide1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jpeg"/><Relationship Id="rId5" Type="http://schemas.openxmlformats.org/officeDocument/2006/relationships/image" Target="../media/image8.png"/><Relationship Id="rId10" Type="http://schemas.openxmlformats.org/officeDocument/2006/relationships/image" Target="../media/image13.jpeg"/><Relationship Id="rId4" Type="http://schemas.openxmlformats.org/officeDocument/2006/relationships/image" Target="../media/image7.jpeg"/><Relationship Id="rId9" Type="http://schemas.openxmlformats.org/officeDocument/2006/relationships/image" Target="../media/image12.png"/></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de.wikipedia.org/wiki/Jeside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de.wikipedia.org/wiki/Muttersprache" TargetMode="External"/><Relationship Id="rId3" Type="http://schemas.openxmlformats.org/officeDocument/2006/relationships/hyperlink" Target="http://de.wikipedia.org/wiki/Jesiden" TargetMode="External"/><Relationship Id="rId7" Type="http://schemas.openxmlformats.org/officeDocument/2006/relationships/hyperlink" Target="http://de.wikipedia.org/wiki/Religion" TargetMode="External"/><Relationship Id="rId12" Type="http://schemas.openxmlformats.org/officeDocument/2006/relationships/image" Target="../media/image3.jpeg"/><Relationship Id="rId2" Type="http://schemas.openxmlformats.org/officeDocument/2006/relationships/hyperlink" Target="http://de.wikipedia.org/wiki/Kurdische_Sprachen" TargetMode="External"/><Relationship Id="rId1" Type="http://schemas.openxmlformats.org/officeDocument/2006/relationships/slideLayout" Target="../slideLayouts/slideLayout2.xml"/><Relationship Id="rId6" Type="http://schemas.openxmlformats.org/officeDocument/2006/relationships/hyperlink" Target="http://de.wikipedia.org/wiki/Monotheismus" TargetMode="External"/><Relationship Id="rId11" Type="http://schemas.openxmlformats.org/officeDocument/2006/relationships/hyperlink" Target="http://de.wikipedia.org/wiki/Missionierende_Religion" TargetMode="External"/><Relationship Id="rId5" Type="http://schemas.openxmlformats.org/officeDocument/2006/relationships/hyperlink" Target="http://de.wikipedia.org/wiki/Volksgruppe" TargetMode="External"/><Relationship Id="rId10" Type="http://schemas.openxmlformats.org/officeDocument/2006/relationships/hyperlink" Target="http://de.wikipedia.org/wiki/Kurmandschi" TargetMode="External"/><Relationship Id="rId4" Type="http://schemas.openxmlformats.org/officeDocument/2006/relationships/hyperlink" Target="http://de.wikipedia.org/wiki/Kurden" TargetMode="External"/><Relationship Id="rId9" Type="http://schemas.openxmlformats.org/officeDocument/2006/relationships/hyperlink" Target="http://de.wikipedia.org/wiki/Kurdistan"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de.wikipedia.org/wiki/Muttersprache" TargetMode="External"/><Relationship Id="rId13" Type="http://schemas.openxmlformats.org/officeDocument/2006/relationships/image" Target="../media/image3.jpeg"/><Relationship Id="rId3" Type="http://schemas.openxmlformats.org/officeDocument/2006/relationships/hyperlink" Target="http://de.wikipedia.org/wiki/Jesiden" TargetMode="External"/><Relationship Id="rId7" Type="http://schemas.openxmlformats.org/officeDocument/2006/relationships/hyperlink" Target="http://de.wikipedia.org/wiki/Religion" TargetMode="External"/><Relationship Id="rId12" Type="http://schemas.openxmlformats.org/officeDocument/2006/relationships/hyperlink" Target="http://de.wikipedia.org/wiki/Yazid_I." TargetMode="External"/><Relationship Id="rId2" Type="http://schemas.openxmlformats.org/officeDocument/2006/relationships/hyperlink" Target="http://de.wikipedia.org/wiki/Kurdische_Sprachen" TargetMode="External"/><Relationship Id="rId1" Type="http://schemas.openxmlformats.org/officeDocument/2006/relationships/slideLayout" Target="../slideLayouts/slideLayout2.xml"/><Relationship Id="rId6" Type="http://schemas.openxmlformats.org/officeDocument/2006/relationships/hyperlink" Target="http://de.wikipedia.org/wiki/Monotheismus" TargetMode="External"/><Relationship Id="rId11" Type="http://schemas.openxmlformats.org/officeDocument/2006/relationships/hyperlink" Target="http://de.wikipedia.org/wiki/Missionierende_Religion" TargetMode="External"/><Relationship Id="rId5" Type="http://schemas.openxmlformats.org/officeDocument/2006/relationships/hyperlink" Target="http://de.wikipedia.org/wiki/Volksgruppe" TargetMode="External"/><Relationship Id="rId10" Type="http://schemas.openxmlformats.org/officeDocument/2006/relationships/hyperlink" Target="http://de.wikipedia.org/wiki/Kurmandschi" TargetMode="External"/><Relationship Id="rId4" Type="http://schemas.openxmlformats.org/officeDocument/2006/relationships/hyperlink" Target="http://de.wikipedia.org/wiki/Kurden" TargetMode="External"/><Relationship Id="rId9" Type="http://schemas.openxmlformats.org/officeDocument/2006/relationships/hyperlink" Target="http://de.wikipedia.org/wiki/Kurdistan"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de.wikipedia.org/wiki/Mand%C3%A4er" TargetMode="External"/><Relationship Id="rId13" Type="http://schemas.openxmlformats.org/officeDocument/2006/relationships/hyperlink" Target="http://de.wikipedia.org/wiki/Teufelsanbetung" TargetMode="External"/><Relationship Id="rId3" Type="http://schemas.openxmlformats.org/officeDocument/2006/relationships/hyperlink" Target="http://de.wikipedia.org/wiki/Kosmogonie" TargetMode="External"/><Relationship Id="rId7" Type="http://schemas.openxmlformats.org/officeDocument/2006/relationships/hyperlink" Target="http://de.wikipedia.org/wiki/Eucharistie" TargetMode="External"/><Relationship Id="rId12" Type="http://schemas.openxmlformats.org/officeDocument/2006/relationships/hyperlink" Target="http://de.wikipedia.org/wiki/Medien_(Land)" TargetMode="External"/><Relationship Id="rId2" Type="http://schemas.openxmlformats.org/officeDocument/2006/relationships/hyperlink" Target="http://de.wikipedia.org/wiki/Islam" TargetMode="External"/><Relationship Id="rId1" Type="http://schemas.openxmlformats.org/officeDocument/2006/relationships/slideLayout" Target="../slideLayouts/slideLayout2.xml"/><Relationship Id="rId6" Type="http://schemas.openxmlformats.org/officeDocument/2006/relationships/hyperlink" Target="http://de.wikipedia.org/wiki/Nestorianismus" TargetMode="External"/><Relationship Id="rId11" Type="http://schemas.openxmlformats.org/officeDocument/2006/relationships/hyperlink" Target="http://de.wikipedia.org/wiki/Mithraismus" TargetMode="External"/><Relationship Id="rId5" Type="http://schemas.openxmlformats.org/officeDocument/2006/relationships/hyperlink" Target="http://de.wikipedia.org/wiki/Christlicher_Orient" TargetMode="External"/><Relationship Id="rId15" Type="http://schemas.openxmlformats.org/officeDocument/2006/relationships/image" Target="../media/image3.jpeg"/><Relationship Id="rId10" Type="http://schemas.openxmlformats.org/officeDocument/2006/relationships/hyperlink" Target="http://de.wikipedia.org/wiki/Gnosis" TargetMode="External"/><Relationship Id="rId4" Type="http://schemas.openxmlformats.org/officeDocument/2006/relationships/hyperlink" Target="http://de.wikipedia.org/wiki/Zoroastrismus" TargetMode="External"/><Relationship Id="rId9" Type="http://schemas.openxmlformats.org/officeDocument/2006/relationships/hyperlink" Target="http://de.wikipedia.org/wiki/Manich%C3%A4ismus" TargetMode="External"/><Relationship Id="rId14" Type="http://schemas.openxmlformats.org/officeDocument/2006/relationships/hyperlink" Target="http://de.wikipedia.org/wiki/Jesiden"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de.wikipedia.org/wiki/Blauer_Pfau" TargetMode="External"/><Relationship Id="rId7" Type="http://schemas.openxmlformats.org/officeDocument/2006/relationships/image" Target="../media/image3.jpeg"/><Relationship Id="rId2" Type="http://schemas.openxmlformats.org/officeDocument/2006/relationships/hyperlink" Target="http://de.wikipedia.org/wiki/Melek_Taus" TargetMode="External"/><Relationship Id="rId1" Type="http://schemas.openxmlformats.org/officeDocument/2006/relationships/slideLayout" Target="../slideLayouts/slideLayout2.xml"/><Relationship Id="rId6" Type="http://schemas.openxmlformats.org/officeDocument/2006/relationships/hyperlink" Target="http://de.wikipedia.org/wiki/Jesiden" TargetMode="External"/><Relationship Id="rId5" Type="http://schemas.openxmlformats.org/officeDocument/2006/relationships/hyperlink" Target="http://de.wikipedia.org/wiki/Engel" TargetMode="External"/><Relationship Id="rId4" Type="http://schemas.openxmlformats.org/officeDocument/2006/relationships/hyperlink" Target="http://de.wikipedia.org/wiki/Mythologie"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iranica.com/articles/yazidis-i-general-1" TargetMode="External"/><Relationship Id="rId7" Type="http://schemas.openxmlformats.org/officeDocument/2006/relationships/image" Target="../media/image3.jpeg"/><Relationship Id="rId2" Type="http://schemas.openxmlformats.org/officeDocument/2006/relationships/hyperlink" Target="http://de.wikipedia.org/wiki/Jesiden" TargetMode="External"/><Relationship Id="rId1" Type="http://schemas.openxmlformats.org/officeDocument/2006/relationships/slideLayout" Target="../slideLayouts/slideLayout2.xml"/><Relationship Id="rId6" Type="http://schemas.openxmlformats.org/officeDocument/2006/relationships/hyperlink" Target="http://de.wikipedia.org/wiki/Daily_Telegraph" TargetMode="External"/><Relationship Id="rId5" Type="http://schemas.openxmlformats.org/officeDocument/2006/relationships/hyperlink" Target="http://www.telegraph.co.uk/news/worldnews/1560714/The-Devil-worshippers-of-Iraq.html" TargetMode="External"/><Relationship Id="rId4" Type="http://schemas.openxmlformats.org/officeDocument/2006/relationships/hyperlink" Target="http://de.wikipedia.org/wiki/Spezial:ISBN-Suche/0700713972"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de.wikipedia.org/wiki/Spezial:ISBN-Suche/3293202748" TargetMode="External"/><Relationship Id="rId13" Type="http://schemas.openxmlformats.org/officeDocument/2006/relationships/hyperlink" Target="http://de.wikipedia.org/wiki/Spezial:ISBN-Suche/9783455401509" TargetMode="External"/><Relationship Id="rId18" Type="http://schemas.openxmlformats.org/officeDocument/2006/relationships/hyperlink" Target="http://de.wikipedia.org/wiki/H._P._Lovecraft" TargetMode="External"/><Relationship Id="rId3" Type="http://schemas.openxmlformats.org/officeDocument/2006/relationships/hyperlink" Target="http://de.wikipedia.org/wiki/Spezial:ISBN-Suche/3404154207" TargetMode="External"/><Relationship Id="rId21" Type="http://schemas.openxmlformats.org/officeDocument/2006/relationships/hyperlink" Target="http://de.wikipedia.org/wiki/Spezial:ISBN-Suche/3780200015" TargetMode="External"/><Relationship Id="rId7" Type="http://schemas.openxmlformats.org/officeDocument/2006/relationships/hyperlink" Target="http://de.wikipedia.org/wiki/Ya%C5%9Far_Kemal" TargetMode="External"/><Relationship Id="rId12" Type="http://schemas.openxmlformats.org/officeDocument/2006/relationships/hyperlink" Target="http://de.wikipedia.org/w/index.php?title=Tom_Knox&amp;action=edit&amp;redlink=1" TargetMode="External"/><Relationship Id="rId17" Type="http://schemas.openxmlformats.org/officeDocument/2006/relationships/hyperlink" Target="http://de.wikipedia.org/wiki/Spezial:ISBN-Suche/3789122424" TargetMode="External"/><Relationship Id="rId25" Type="http://schemas.openxmlformats.org/officeDocument/2006/relationships/image" Target="../media/image3.jpeg"/><Relationship Id="rId2" Type="http://schemas.openxmlformats.org/officeDocument/2006/relationships/hyperlink" Target="http://de.wikipedia.org/w/index.php?title=John_F._Case&amp;action=edit&amp;redlink=1" TargetMode="External"/><Relationship Id="rId16" Type="http://schemas.openxmlformats.org/officeDocument/2006/relationships/hyperlink" Target="http://de.wikipedia.org/wiki/James_Kr%C3%BCss" TargetMode="External"/><Relationship Id="rId20" Type="http://schemas.openxmlformats.org/officeDocument/2006/relationships/hyperlink" Target="http://de.wikipedia.org/wiki/Karl_May" TargetMode="External"/><Relationship Id="rId1" Type="http://schemas.openxmlformats.org/officeDocument/2006/relationships/slideLayout" Target="../slideLayouts/slideLayout2.xml"/><Relationship Id="rId6" Type="http://schemas.openxmlformats.org/officeDocument/2006/relationships/hyperlink" Target="http://de.wikipedia.org/wiki/Spezial:ISBN-Suche/9783805208574" TargetMode="External"/><Relationship Id="rId11" Type="http://schemas.openxmlformats.org/officeDocument/2006/relationships/hyperlink" Target="http://de.wikipedia.org/wiki/Spezial:ISBN-Suche/9783805208352" TargetMode="External"/><Relationship Id="rId24" Type="http://schemas.openxmlformats.org/officeDocument/2006/relationships/hyperlink" Target="http://de.wikipedia.org/wiki/Spezial:ISBN-Suche/3548605230" TargetMode="External"/><Relationship Id="rId5" Type="http://schemas.openxmlformats.org/officeDocument/2006/relationships/hyperlink" Target="http://de.wikipedia.org/wiki/Spezial:ISBN-Suche/3785701950" TargetMode="External"/><Relationship Id="rId15" Type="http://schemas.openxmlformats.org/officeDocument/2006/relationships/hyperlink" Target="http://de.wikipedia.org/wiki/Spezial:ISBN-Suche/3442728312" TargetMode="External"/><Relationship Id="rId23" Type="http://schemas.openxmlformats.org/officeDocument/2006/relationships/hyperlink" Target="http://de.wikipedia.org/wiki/Barbara_Nadel" TargetMode="External"/><Relationship Id="rId10" Type="http://schemas.openxmlformats.org/officeDocument/2006/relationships/hyperlink" Target="http://de.wikipedia.org/wiki/Raymond_Khoury" TargetMode="External"/><Relationship Id="rId19" Type="http://schemas.openxmlformats.org/officeDocument/2006/relationships/hyperlink" Target="http://de.wikipedia.org/wiki/Spezial:ISBN-Suche/3518378066" TargetMode="External"/><Relationship Id="rId4" Type="http://schemas.openxmlformats.org/officeDocument/2006/relationships/hyperlink" Target="http://de.wikipedia.org/wiki/Agatha_Christie" TargetMode="External"/><Relationship Id="rId9" Type="http://schemas.openxmlformats.org/officeDocument/2006/relationships/hyperlink" Target="http://de.wikipedia.org/wiki/Spezial:ISBN-Suche/3293003540" TargetMode="External"/><Relationship Id="rId14" Type="http://schemas.openxmlformats.org/officeDocument/2006/relationships/hyperlink" Target="http://de.wikipedia.org/wiki/Marek_Krajewski" TargetMode="External"/><Relationship Id="rId22" Type="http://schemas.openxmlformats.org/officeDocument/2006/relationships/hyperlink" Target="http://de.wikipedia.org/wiki/Spezial:ISBN-Suche/378020002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55576" y="3068960"/>
            <a:ext cx="7772400" cy="2016224"/>
          </a:xfrm>
        </p:spPr>
        <p:txBody>
          <a:bodyPr>
            <a:normAutofit fontScale="90000"/>
          </a:bodyPr>
          <a:lstStyle/>
          <a:p>
            <a:r>
              <a:rPr lang="de-DE" dirty="0" smtClean="0"/>
              <a:t/>
            </a:r>
            <a:br>
              <a:rPr lang="de-DE" dirty="0" smtClean="0"/>
            </a:br>
            <a:r>
              <a:rPr lang="de-DE" dirty="0" smtClean="0"/>
              <a:t/>
            </a:r>
            <a:br>
              <a:rPr lang="de-DE" dirty="0" smtClean="0"/>
            </a:br>
            <a:r>
              <a:rPr lang="de-DE" dirty="0"/>
              <a:t/>
            </a:r>
            <a:br>
              <a:rPr lang="de-DE" dirty="0"/>
            </a:br>
            <a:r>
              <a:rPr lang="de-DE" dirty="0" smtClean="0"/>
              <a:t/>
            </a:r>
            <a:br>
              <a:rPr lang="de-DE" dirty="0" smtClean="0"/>
            </a:br>
            <a:r>
              <a:rPr lang="de-DE" dirty="0"/>
              <a:t/>
            </a:r>
            <a:br>
              <a:rPr lang="de-DE" dirty="0"/>
            </a:br>
            <a:r>
              <a:rPr lang="de-DE" dirty="0" smtClean="0"/>
              <a:t/>
            </a:r>
            <a:br>
              <a:rPr lang="de-DE" dirty="0" smtClean="0"/>
            </a:br>
            <a:r>
              <a:rPr lang="de-DE" dirty="0"/>
              <a:t/>
            </a:r>
            <a:br>
              <a:rPr lang="de-DE" dirty="0"/>
            </a:br>
            <a:r>
              <a:rPr lang="de-DE" dirty="0" smtClean="0"/>
              <a:t/>
            </a:r>
            <a:br>
              <a:rPr lang="de-DE" dirty="0" smtClean="0"/>
            </a:br>
            <a:r>
              <a:rPr lang="de-DE" dirty="0"/>
              <a:t/>
            </a:r>
            <a:br>
              <a:rPr lang="de-DE" dirty="0"/>
            </a:br>
            <a:r>
              <a:rPr lang="de-DE" sz="4900" dirty="0" smtClean="0">
                <a:solidFill>
                  <a:srgbClr val="92D050"/>
                </a:solidFill>
              </a:rPr>
              <a:t>Êziden in der Welt-Enzyklopädie am Beispiel Wikipedia</a:t>
            </a:r>
            <a:br>
              <a:rPr lang="de-DE" sz="4900" dirty="0" smtClean="0">
                <a:solidFill>
                  <a:srgbClr val="92D050"/>
                </a:solidFill>
              </a:rPr>
            </a:br>
            <a:r>
              <a:rPr lang="de-DE" dirty="0" smtClean="0"/>
              <a:t/>
            </a:r>
            <a:br>
              <a:rPr lang="de-DE" dirty="0" smtClean="0"/>
            </a:br>
            <a:endParaRPr lang="en-US" dirty="0"/>
          </a:p>
        </p:txBody>
      </p:sp>
      <p:sp>
        <p:nvSpPr>
          <p:cNvPr id="3" name="Untertitel 2"/>
          <p:cNvSpPr>
            <a:spLocks noGrp="1"/>
          </p:cNvSpPr>
          <p:nvPr>
            <p:ph type="subTitle" idx="1"/>
          </p:nvPr>
        </p:nvSpPr>
        <p:spPr>
          <a:xfrm>
            <a:off x="683568" y="4509120"/>
            <a:ext cx="7632848" cy="1584176"/>
          </a:xfrm>
        </p:spPr>
        <p:txBody>
          <a:bodyPr>
            <a:normAutofit/>
          </a:bodyPr>
          <a:lstStyle/>
          <a:p>
            <a:endParaRPr lang="de-DE" dirty="0" smtClean="0"/>
          </a:p>
          <a:p>
            <a:endParaRPr lang="de-DE" dirty="0"/>
          </a:p>
          <a:p>
            <a:endParaRPr lang="de-DE" dirty="0" smtClean="0"/>
          </a:p>
          <a:p>
            <a:endParaRPr lang="de-DE" dirty="0"/>
          </a:p>
          <a:p>
            <a:endParaRPr lang="en-US" dirty="0"/>
          </a:p>
        </p:txBody>
      </p:sp>
      <p:pic>
        <p:nvPicPr>
          <p:cNvPr id="1026" name="Picture 2" descr="http://u.jimdo.com/www62/o/s8bd6a639b16216af/emotion/crop/header.jpg?t=135890749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674183" y="332656"/>
            <a:ext cx="3448722" cy="656541"/>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Grafik 4" descr="http://upload.wikimedia.org/wikipedia/commons/thumb/9/99/Lalish.jpg/220px-Lalish.jpg">
            <a:hlinkClick r:id="rId3"/>
          </p:cNvPr>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868144" y="3428999"/>
            <a:ext cx="2095500" cy="1571625"/>
          </a:xfrm>
          <a:prstGeom prst="rect">
            <a:avLst/>
          </a:prstGeom>
          <a:noFill/>
          <a:ln>
            <a:noFill/>
          </a:ln>
        </p:spPr>
      </p:pic>
    </p:spTree>
    <p:extLst>
      <p:ext uri="{BB962C8B-B14F-4D97-AF65-F5344CB8AC3E}">
        <p14:creationId xmlns:p14="http://schemas.microsoft.com/office/powerpoint/2010/main" xmlns="" val="33941704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8" y="165626"/>
            <a:ext cx="8153400" cy="990600"/>
          </a:xfrm>
        </p:spPr>
        <p:txBody>
          <a:bodyPr>
            <a:normAutofit/>
          </a:bodyPr>
          <a:lstStyle/>
          <a:p>
            <a:r>
              <a:rPr lang="de-DE" dirty="0" smtClean="0">
                <a:solidFill>
                  <a:srgbClr val="002060"/>
                </a:solidFill>
              </a:rPr>
              <a:t>Web</a:t>
            </a:r>
            <a:endParaRPr lang="en-US" dirty="0">
              <a:solidFill>
                <a:srgbClr val="002060"/>
              </a:solidFill>
            </a:endParaRPr>
          </a:p>
        </p:txBody>
      </p:sp>
      <p:sp>
        <p:nvSpPr>
          <p:cNvPr id="3" name="Inhaltsplatzhalter 2"/>
          <p:cNvSpPr>
            <a:spLocks noGrp="1"/>
          </p:cNvSpPr>
          <p:nvPr>
            <p:ph sz="quarter" idx="1"/>
          </p:nvPr>
        </p:nvSpPr>
        <p:spPr>
          <a:xfrm>
            <a:off x="612648" y="1600200"/>
            <a:ext cx="8153400" cy="5141168"/>
          </a:xfrm>
        </p:spPr>
        <p:txBody>
          <a:bodyPr>
            <a:normAutofit/>
          </a:bodyPr>
          <a:lstStyle/>
          <a:p>
            <a:pPr lvl="0"/>
            <a:r>
              <a:rPr lang="de-DE" dirty="0"/>
              <a:t> </a:t>
            </a:r>
            <a:r>
              <a:rPr lang="de-DE" sz="1800" b="1" u="sng" dirty="0" err="1">
                <a:hlinkClick r:id="rId2" tooltip="wikt:Jeside"/>
              </a:rPr>
              <a:t>Wiktionary</a:t>
            </a:r>
            <a:r>
              <a:rPr lang="de-DE" sz="1800" b="1" u="sng" dirty="0">
                <a:hlinkClick r:id="rId2" tooltip="wikt:Jeside"/>
              </a:rPr>
              <a:t>: </a:t>
            </a:r>
            <a:r>
              <a:rPr lang="de-DE" sz="1800" b="1" u="sng" dirty="0" err="1">
                <a:hlinkClick r:id="rId2" tooltip="wikt:Jeside"/>
              </a:rPr>
              <a:t>Jeside</a:t>
            </a:r>
            <a:r>
              <a:rPr lang="de-DE" sz="1800" dirty="0"/>
              <a:t> – Bedeutungserklärungen, Wortherkunft, Synonyme, Übersetzungen</a:t>
            </a:r>
            <a:endParaRPr lang="en-US" sz="1800" dirty="0"/>
          </a:p>
          <a:p>
            <a:pPr lvl="0"/>
            <a:r>
              <a:rPr lang="de-DE" sz="1800" dirty="0"/>
              <a:t> </a:t>
            </a:r>
            <a:r>
              <a:rPr lang="de-DE" sz="1800" b="1" u="sng" dirty="0" err="1">
                <a:hlinkClick r:id="rId3"/>
              </a:rPr>
              <a:t>Commons</a:t>
            </a:r>
            <a:r>
              <a:rPr lang="de-DE" sz="1800" b="1" u="sng" dirty="0">
                <a:hlinkClick r:id="rId3"/>
              </a:rPr>
              <a:t>: </a:t>
            </a:r>
            <a:r>
              <a:rPr lang="de-DE" sz="1800" b="1" u="sng" dirty="0" err="1">
                <a:hlinkClick r:id="rId3"/>
              </a:rPr>
              <a:t>Jesiden</a:t>
            </a:r>
            <a:r>
              <a:rPr lang="de-DE" sz="1800" dirty="0"/>
              <a:t> – Sammlung von Bildern, Videos und Audiodateien</a:t>
            </a:r>
            <a:endParaRPr lang="en-US" sz="1800" dirty="0"/>
          </a:p>
          <a:p>
            <a:pPr lvl="0"/>
            <a:r>
              <a:rPr lang="de-DE" sz="1800" u="sng" dirty="0">
                <a:hlinkClick r:id="rId4"/>
              </a:rPr>
              <a:t>Yeziden.de</a:t>
            </a:r>
            <a:endParaRPr lang="en-US" sz="1800" dirty="0"/>
          </a:p>
          <a:p>
            <a:pPr lvl="0"/>
            <a:r>
              <a:rPr lang="de-DE" sz="1800" u="sng" dirty="0">
                <a:hlinkClick r:id="rId5"/>
              </a:rPr>
              <a:t>Kaniya-sipi.de</a:t>
            </a:r>
            <a:endParaRPr lang="en-US" sz="1800" dirty="0"/>
          </a:p>
          <a:p>
            <a:pPr lvl="0"/>
            <a:r>
              <a:rPr lang="de-DE" sz="1800" u="sng" dirty="0" err="1">
                <a:hlinkClick r:id="rId6"/>
              </a:rPr>
              <a:t>Yeziden</a:t>
            </a:r>
            <a:r>
              <a:rPr lang="de-DE" sz="1800" u="sng" dirty="0">
                <a:hlinkClick r:id="rId6"/>
              </a:rPr>
              <a:t> Colloquium</a:t>
            </a:r>
            <a:endParaRPr lang="en-US" sz="1800" dirty="0"/>
          </a:p>
          <a:p>
            <a:pPr lvl="0"/>
            <a:r>
              <a:rPr lang="de-DE" sz="1800" u="sng" dirty="0">
                <a:hlinkClick r:id="rId7"/>
              </a:rPr>
              <a:t>Gesellschaft für bedrohte Völker</a:t>
            </a:r>
            <a:endParaRPr lang="en-US" sz="1800" dirty="0"/>
          </a:p>
          <a:p>
            <a:pPr lvl="0"/>
            <a:r>
              <a:rPr lang="de-DE" sz="1800" u="sng" dirty="0" err="1">
                <a:hlinkClick r:id="rId8"/>
              </a:rPr>
              <a:t>Yeziden</a:t>
            </a:r>
            <a:r>
              <a:rPr lang="de-DE" sz="1800" u="sng" dirty="0">
                <a:hlinkClick r:id="rId8"/>
              </a:rPr>
              <a:t> in Deutschland</a:t>
            </a:r>
            <a:endParaRPr lang="en-US" sz="1800" dirty="0"/>
          </a:p>
          <a:p>
            <a:pPr marL="0" indent="0">
              <a:buNone/>
            </a:pPr>
            <a:endParaRPr lang="en-US" dirty="0"/>
          </a:p>
        </p:txBody>
      </p:sp>
      <p:pic>
        <p:nvPicPr>
          <p:cNvPr id="4" name="Picture 2" descr="http://u.jimdo.com/www62/o/s8bd6a639b16216af/emotion/crop/header.jpg?t=1358907497"/>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5674183" y="332656"/>
            <a:ext cx="3448722" cy="65654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229933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8" y="165626"/>
            <a:ext cx="8153400" cy="990600"/>
          </a:xfrm>
        </p:spPr>
        <p:txBody>
          <a:bodyPr>
            <a:normAutofit/>
          </a:bodyPr>
          <a:lstStyle/>
          <a:p>
            <a:r>
              <a:rPr lang="de-DE" dirty="0" smtClean="0">
                <a:solidFill>
                  <a:srgbClr val="002060"/>
                </a:solidFill>
              </a:rPr>
              <a:t>Einzelnachweise</a:t>
            </a:r>
            <a:endParaRPr lang="en-US" dirty="0">
              <a:solidFill>
                <a:srgbClr val="002060"/>
              </a:solidFill>
            </a:endParaRPr>
          </a:p>
        </p:txBody>
      </p:sp>
      <p:sp>
        <p:nvSpPr>
          <p:cNvPr id="3" name="Inhaltsplatzhalter 2"/>
          <p:cNvSpPr>
            <a:spLocks noGrp="1"/>
          </p:cNvSpPr>
          <p:nvPr>
            <p:ph sz="quarter" idx="1"/>
          </p:nvPr>
        </p:nvSpPr>
        <p:spPr>
          <a:xfrm>
            <a:off x="612648" y="1600200"/>
            <a:ext cx="8153400" cy="5141168"/>
          </a:xfrm>
        </p:spPr>
        <p:txBody>
          <a:bodyPr>
            <a:normAutofit fontScale="47500" lnSpcReduction="20000"/>
          </a:bodyPr>
          <a:lstStyle/>
          <a:p>
            <a:pPr lvl="0"/>
            <a:r>
              <a:rPr lang="de-DE" u="sng" dirty="0">
                <a:hlinkClick r:id="rId2"/>
              </a:rPr>
              <a:t>↑</a:t>
            </a:r>
            <a:r>
              <a:rPr lang="de-DE" dirty="0"/>
              <a:t> </a:t>
            </a:r>
            <a:r>
              <a:rPr lang="de-DE" u="sng" dirty="0">
                <a:hlinkClick r:id="rId3"/>
              </a:rPr>
              <a:t>Gründung d. christlich-</a:t>
            </a:r>
            <a:r>
              <a:rPr lang="de-DE" u="sng" dirty="0" err="1">
                <a:hlinkClick r:id="rId3"/>
              </a:rPr>
              <a:t>ezidischen</a:t>
            </a:r>
            <a:r>
              <a:rPr lang="de-DE" u="sng" dirty="0">
                <a:hlinkClick r:id="rId3"/>
              </a:rPr>
              <a:t> Gesellschaft: Renaissance orientalischer Geistesgeschichte im postmodernen Okzident – Zur Gründung der Gesellschaft für Christlich-</a:t>
            </a:r>
            <a:r>
              <a:rPr lang="de-DE" u="sng" dirty="0" err="1">
                <a:hlinkClick r:id="rId3"/>
              </a:rPr>
              <a:t>Ezidische</a:t>
            </a:r>
            <a:r>
              <a:rPr lang="de-DE" u="sng" dirty="0">
                <a:hlinkClick r:id="rId3"/>
              </a:rPr>
              <a:t> Zusammenarbeit in Wissenschaft und Forschung</a:t>
            </a:r>
            <a:r>
              <a:rPr lang="de-DE" dirty="0"/>
              <a:t> In: </a:t>
            </a:r>
            <a:r>
              <a:rPr lang="de-DE" i="1" dirty="0" err="1"/>
              <a:t>Ezidische</a:t>
            </a:r>
            <a:r>
              <a:rPr lang="de-DE" i="1" dirty="0"/>
              <a:t> Gemeinde Hessen e. V.</a:t>
            </a:r>
            <a:r>
              <a:rPr lang="de-DE" dirty="0"/>
              <a:t> Projekte, zuletzt aktualisiert am 26. Januar 2011; abgerufen am 17. Januar 2012</a:t>
            </a:r>
            <a:endParaRPr lang="en-US" dirty="0"/>
          </a:p>
          <a:p>
            <a:pPr lvl="0"/>
            <a:r>
              <a:rPr lang="en-US" u="sng" dirty="0">
                <a:hlinkClick r:id="rId2"/>
              </a:rPr>
              <a:t>↑</a:t>
            </a:r>
            <a:r>
              <a:rPr lang="de-DE" dirty="0"/>
              <a:t> </a:t>
            </a:r>
            <a:r>
              <a:rPr lang="en-US" dirty="0"/>
              <a:t>P. G. </a:t>
            </a:r>
            <a:r>
              <a:rPr lang="en-US" dirty="0" err="1"/>
              <a:t>Kreyenbroek</a:t>
            </a:r>
            <a:r>
              <a:rPr lang="en-US" dirty="0"/>
              <a:t> In: </a:t>
            </a:r>
            <a:r>
              <a:rPr lang="en-US" u="sng" dirty="0">
                <a:hlinkClick r:id="rId4" tooltip="The Encyclopaedia of Islam. New Edition"/>
              </a:rPr>
              <a:t>The </a:t>
            </a:r>
            <a:r>
              <a:rPr lang="en-US" u="sng" dirty="0" err="1">
                <a:hlinkClick r:id="rId4" tooltip="The Encyclopaedia of Islam. New Edition"/>
              </a:rPr>
              <a:t>Encyclopaedia</a:t>
            </a:r>
            <a:r>
              <a:rPr lang="en-US" u="sng" dirty="0">
                <a:hlinkClick r:id="rId4" tooltip="The Encyclopaedia of Islam. New Edition"/>
              </a:rPr>
              <a:t> of Islam. </a:t>
            </a:r>
            <a:r>
              <a:rPr lang="de-DE" u="sng" dirty="0">
                <a:hlinkClick r:id="rId4" tooltip="The Encyclopaedia of Islam. New Edition"/>
              </a:rPr>
              <a:t>New Edition</a:t>
            </a:r>
            <a:r>
              <a:rPr lang="de-DE" dirty="0"/>
              <a:t>, </a:t>
            </a:r>
            <a:r>
              <a:rPr lang="de-DE" dirty="0" err="1"/>
              <a:t>s.v</a:t>
            </a:r>
            <a:r>
              <a:rPr lang="de-DE" dirty="0"/>
              <a:t>. YAZĪDĪ</a:t>
            </a:r>
            <a:endParaRPr lang="en-US" dirty="0"/>
          </a:p>
          <a:p>
            <a:pPr lvl="0"/>
            <a:r>
              <a:rPr lang="en-US" u="sng" dirty="0">
                <a:hlinkClick r:id="rId2"/>
              </a:rPr>
              <a:t>↑</a:t>
            </a:r>
            <a:r>
              <a:rPr lang="de-DE" dirty="0"/>
              <a:t> </a:t>
            </a:r>
            <a:r>
              <a:rPr lang="en-US" dirty="0"/>
              <a:t>Christine Allison: </a:t>
            </a:r>
            <a:r>
              <a:rPr lang="en-US" dirty="0" err="1"/>
              <a:t>Artikel</a:t>
            </a:r>
            <a:r>
              <a:rPr lang="en-US" dirty="0"/>
              <a:t> </a:t>
            </a:r>
            <a:r>
              <a:rPr lang="en-US" i="1" u="sng" dirty="0" err="1">
                <a:hlinkClick r:id="rId5"/>
              </a:rPr>
              <a:t>Yazidis</a:t>
            </a:r>
            <a:r>
              <a:rPr lang="en-US" i="1" u="sng" dirty="0">
                <a:hlinkClick r:id="rId5"/>
              </a:rPr>
              <a:t> I (General)</a:t>
            </a:r>
            <a:r>
              <a:rPr lang="en-US" dirty="0"/>
              <a:t>. In: </a:t>
            </a:r>
            <a:r>
              <a:rPr lang="en-US" i="1" dirty="0" err="1"/>
              <a:t>Encyclopaedia</a:t>
            </a:r>
            <a:r>
              <a:rPr lang="en-US" i="1" dirty="0"/>
              <a:t> </a:t>
            </a:r>
            <a:r>
              <a:rPr lang="en-US" i="1" dirty="0" err="1"/>
              <a:t>Iranica</a:t>
            </a:r>
            <a:r>
              <a:rPr lang="en-US" dirty="0"/>
              <a:t> (2004); dies.: </a:t>
            </a:r>
            <a:r>
              <a:rPr lang="en-US" i="1" dirty="0"/>
              <a:t>The </a:t>
            </a:r>
            <a:r>
              <a:rPr lang="en-US" i="1" dirty="0" err="1"/>
              <a:t>Yezidi</a:t>
            </a:r>
            <a:r>
              <a:rPr lang="en-US" i="1" dirty="0"/>
              <a:t> oral tradition in Iraqi Kurdistan</a:t>
            </a:r>
            <a:r>
              <a:rPr lang="en-US" dirty="0"/>
              <a:t>. Curzon Press, Richmond Surrey 2001, S. 26, </a:t>
            </a:r>
            <a:r>
              <a:rPr lang="en-US" u="sng" dirty="0">
                <a:hlinkClick r:id="rId6"/>
              </a:rPr>
              <a:t>ISBN 0-7007-1397-2</a:t>
            </a:r>
            <a:r>
              <a:rPr lang="en-US" dirty="0"/>
              <a:t>.</a:t>
            </a:r>
          </a:p>
          <a:p>
            <a:pPr lvl="0"/>
            <a:r>
              <a:rPr lang="de-DE" u="sng" dirty="0">
                <a:hlinkClick r:id="rId2"/>
              </a:rPr>
              <a:t>↑</a:t>
            </a:r>
            <a:r>
              <a:rPr lang="de-DE" dirty="0"/>
              <a:t> P. Anastase Marie: </a:t>
            </a:r>
            <a:r>
              <a:rPr lang="de-DE" i="1" dirty="0"/>
              <a:t>La </a:t>
            </a:r>
            <a:r>
              <a:rPr lang="de-DE" i="1" dirty="0" err="1"/>
              <a:t>découverte</a:t>
            </a:r>
            <a:r>
              <a:rPr lang="de-DE" i="1" dirty="0"/>
              <a:t> </a:t>
            </a:r>
            <a:r>
              <a:rPr lang="de-DE" i="1" dirty="0" err="1"/>
              <a:t>récente</a:t>
            </a:r>
            <a:r>
              <a:rPr lang="de-DE" i="1" dirty="0"/>
              <a:t> des </a:t>
            </a:r>
            <a:r>
              <a:rPr lang="de-DE" i="1" dirty="0" err="1"/>
              <a:t>deux</a:t>
            </a:r>
            <a:r>
              <a:rPr lang="de-DE" i="1" dirty="0"/>
              <a:t> </a:t>
            </a:r>
            <a:r>
              <a:rPr lang="de-DE" i="1" dirty="0" err="1"/>
              <a:t>livres</a:t>
            </a:r>
            <a:r>
              <a:rPr lang="de-DE" i="1" dirty="0"/>
              <a:t> </a:t>
            </a:r>
            <a:r>
              <a:rPr lang="de-DE" i="1" dirty="0" err="1"/>
              <a:t>sacrés</a:t>
            </a:r>
            <a:r>
              <a:rPr lang="de-DE" i="1" dirty="0"/>
              <a:t> des </a:t>
            </a:r>
            <a:r>
              <a:rPr lang="de-DE" i="1" dirty="0" err="1"/>
              <a:t>Yézîdis</a:t>
            </a:r>
            <a:r>
              <a:rPr lang="de-DE" dirty="0"/>
              <a:t>. In: </a:t>
            </a:r>
            <a:r>
              <a:rPr lang="de-DE" i="1" dirty="0" err="1"/>
              <a:t>Anthropos</a:t>
            </a:r>
            <a:r>
              <a:rPr lang="de-DE" dirty="0"/>
              <a:t> 6 (1911), S. 1-39; M. Bittner: </a:t>
            </a:r>
            <a:r>
              <a:rPr lang="de-DE" i="1" dirty="0"/>
              <a:t>Die Heiligen Bücher der </a:t>
            </a:r>
            <a:r>
              <a:rPr lang="de-DE" i="1" dirty="0" err="1"/>
              <a:t>Jeziden</a:t>
            </a:r>
            <a:r>
              <a:rPr lang="de-DE" i="1" dirty="0"/>
              <a:t> oder Teufelsanbeter (Kurdisch und Arabisch)</a:t>
            </a:r>
            <a:r>
              <a:rPr lang="de-DE" dirty="0"/>
              <a:t>. Wien 1913. (</a:t>
            </a:r>
            <a:r>
              <a:rPr lang="de-DE" i="1" dirty="0"/>
              <a:t>Denkschriften der kaiserlichen Akademie der Wissenschaften in Wien</a:t>
            </a:r>
            <a:r>
              <a:rPr lang="de-DE" dirty="0"/>
              <a:t>, phil.-hist. Klasse; 55.)</a:t>
            </a:r>
            <a:endParaRPr lang="en-US" dirty="0"/>
          </a:p>
          <a:p>
            <a:pPr lvl="0"/>
            <a:r>
              <a:rPr lang="de-DE" u="sng" dirty="0">
                <a:hlinkClick r:id="rId2"/>
              </a:rPr>
              <a:t>↑</a:t>
            </a:r>
            <a:r>
              <a:rPr lang="de-DE" dirty="0"/>
              <a:t> Hilmi Abbas: </a:t>
            </a:r>
            <a:r>
              <a:rPr lang="de-DE" i="1" dirty="0"/>
              <a:t>Das ungeschriebene Buch der Kurden. Mythen und Legenden</a:t>
            </a:r>
            <a:r>
              <a:rPr lang="de-DE" dirty="0"/>
              <a:t>. Diederichs Verlag, München 2003 </a:t>
            </a:r>
            <a:r>
              <a:rPr lang="de-DE" u="sng" dirty="0">
                <a:hlinkClick r:id="rId7"/>
              </a:rPr>
              <a:t>ISBN 3-7205-2387-X</a:t>
            </a:r>
            <a:r>
              <a:rPr lang="de-DE" dirty="0"/>
              <a:t>. Auf die philologische Problematik der Ausgabe hat Martin Zähringer in seiner Rezension in der </a:t>
            </a:r>
            <a:r>
              <a:rPr lang="de-DE" i="1" dirty="0"/>
              <a:t>Neuen Zürcher Zeitung</a:t>
            </a:r>
            <a:r>
              <a:rPr lang="de-DE" dirty="0"/>
              <a:t>, 19. September 2003 hingewiesen</a:t>
            </a:r>
            <a:endParaRPr lang="en-US" dirty="0"/>
          </a:p>
          <a:p>
            <a:pPr lvl="0"/>
            <a:r>
              <a:rPr lang="en-US" u="sng" dirty="0">
                <a:hlinkClick r:id="rId2"/>
              </a:rPr>
              <a:t>↑</a:t>
            </a:r>
            <a:r>
              <a:rPr lang="de-DE" dirty="0"/>
              <a:t> </a:t>
            </a:r>
            <a:r>
              <a:rPr lang="en-US" i="1" u="sng" dirty="0">
                <a:hlinkClick r:id="rId8"/>
              </a:rPr>
              <a:t>The Devil worshippers of Iraq</a:t>
            </a:r>
            <a:r>
              <a:rPr lang="en-US" dirty="0"/>
              <a:t>. </a:t>
            </a:r>
            <a:r>
              <a:rPr lang="de-DE" dirty="0"/>
              <a:t>Auf: </a:t>
            </a:r>
            <a:r>
              <a:rPr lang="de-DE" u="sng" dirty="0">
                <a:hlinkClick r:id="rId9" tooltip="Daily Telegraph"/>
              </a:rPr>
              <a:t>Daily Telegraph</a:t>
            </a:r>
            <a:endParaRPr lang="en-US" dirty="0"/>
          </a:p>
          <a:p>
            <a:pPr lvl="0"/>
            <a:r>
              <a:rPr lang="de-DE" u="sng" dirty="0">
                <a:hlinkClick r:id="rId2"/>
              </a:rPr>
              <a:t>↑</a:t>
            </a:r>
            <a:r>
              <a:rPr lang="de-DE" dirty="0"/>
              <a:t> Eine der größten </a:t>
            </a:r>
            <a:r>
              <a:rPr lang="de-DE" dirty="0" err="1"/>
              <a:t>jesidischen</a:t>
            </a:r>
            <a:r>
              <a:rPr lang="de-DE" dirty="0"/>
              <a:t> Gemeinschaften außerhalb des </a:t>
            </a:r>
            <a:r>
              <a:rPr lang="de-DE" u="sng" dirty="0">
                <a:hlinkClick r:id="rId10" tooltip="Irak"/>
              </a:rPr>
              <a:t>Iraks</a:t>
            </a:r>
            <a:endParaRPr lang="en-US" dirty="0"/>
          </a:p>
          <a:p>
            <a:pPr lvl="0"/>
            <a:r>
              <a:rPr lang="en-US" u="sng" dirty="0">
                <a:hlinkClick r:id="rId2"/>
              </a:rPr>
              <a:t>↑</a:t>
            </a:r>
            <a:r>
              <a:rPr lang="de-DE" dirty="0"/>
              <a:t> </a:t>
            </a:r>
            <a:r>
              <a:rPr lang="en-US" u="sng" dirty="0">
                <a:hlinkClick r:id="rId9" tooltip="Daily Telegraph"/>
              </a:rPr>
              <a:t>Daily Telegraph</a:t>
            </a:r>
            <a:r>
              <a:rPr lang="en-US" dirty="0"/>
              <a:t>: </a:t>
            </a:r>
            <a:r>
              <a:rPr lang="en-US" i="1" u="sng" dirty="0">
                <a:hlinkClick r:id="rId8"/>
              </a:rPr>
              <a:t>The Devil worshippers of Iraq</a:t>
            </a:r>
            <a:r>
              <a:rPr lang="en-US" dirty="0"/>
              <a:t>.</a:t>
            </a:r>
          </a:p>
          <a:p>
            <a:pPr lvl="0"/>
            <a:r>
              <a:rPr lang="de-DE" u="sng" dirty="0">
                <a:hlinkClick r:id="rId2"/>
              </a:rPr>
              <a:t>↑</a:t>
            </a:r>
            <a:r>
              <a:rPr lang="de-DE" dirty="0"/>
              <a:t> </a:t>
            </a:r>
            <a:r>
              <a:rPr lang="de-DE" i="1" u="sng" dirty="0">
                <a:hlinkClick r:id="rId11"/>
              </a:rPr>
              <a:t>Verwaltungsstreitsache irakischer Staatsangehöriger </a:t>
            </a:r>
            <a:r>
              <a:rPr lang="de-DE" i="1" u="sng" dirty="0" err="1">
                <a:hlinkClick r:id="rId11"/>
              </a:rPr>
              <a:t>jesidischer</a:t>
            </a:r>
            <a:r>
              <a:rPr lang="de-DE" i="1" u="sng" dirty="0">
                <a:hlinkClick r:id="rId11"/>
              </a:rPr>
              <a:t> Religionszugehörigkeit</a:t>
            </a:r>
            <a:r>
              <a:rPr lang="de-DE" dirty="0"/>
              <a:t>, </a:t>
            </a:r>
            <a:r>
              <a:rPr lang="de-DE" u="sng" dirty="0">
                <a:hlinkClick r:id="rId12" tooltip="Amnesty International"/>
              </a:rPr>
              <a:t>Amnesty International</a:t>
            </a:r>
            <a:r>
              <a:rPr lang="de-DE" dirty="0"/>
              <a:t>. Abgerufen am 18. November 2009</a:t>
            </a:r>
            <a:endParaRPr lang="en-US" dirty="0"/>
          </a:p>
          <a:p>
            <a:pPr lvl="0"/>
            <a:r>
              <a:rPr lang="de-DE" u="sng" dirty="0">
                <a:hlinkClick r:id="rId2"/>
              </a:rPr>
              <a:t>↑</a:t>
            </a:r>
            <a:r>
              <a:rPr lang="de-DE" dirty="0"/>
              <a:t> </a:t>
            </a:r>
            <a:r>
              <a:rPr lang="de-DE" u="sng" dirty="0" err="1">
                <a:hlinkClick r:id="rId11"/>
              </a:rPr>
              <a:t>amnesty</a:t>
            </a:r>
            <a:r>
              <a:rPr lang="de-DE" u="sng" dirty="0">
                <a:hlinkClick r:id="rId11"/>
              </a:rPr>
              <a:t> international</a:t>
            </a:r>
            <a:r>
              <a:rPr lang="de-DE" dirty="0"/>
              <a:t>, abgerufen am 18. November 2009</a:t>
            </a:r>
            <a:endParaRPr lang="en-US" dirty="0"/>
          </a:p>
          <a:p>
            <a:pPr lvl="0"/>
            <a:r>
              <a:rPr lang="de-DE" u="sng" dirty="0">
                <a:hlinkClick r:id="rId2"/>
              </a:rPr>
              <a:t>↑</a:t>
            </a:r>
            <a:r>
              <a:rPr lang="de-DE" dirty="0"/>
              <a:t> </a:t>
            </a:r>
            <a:r>
              <a:rPr lang="de-DE" u="sng" dirty="0">
                <a:hlinkClick r:id="rId13"/>
              </a:rPr>
              <a:t>Die Zeit</a:t>
            </a:r>
            <a:r>
              <a:rPr lang="de-DE" dirty="0"/>
              <a:t>, Nr. 35/2007 vom 23. August 2007, S. 7</a:t>
            </a:r>
            <a:endParaRPr lang="en-US" dirty="0"/>
          </a:p>
          <a:p>
            <a:pPr lvl="0"/>
            <a:r>
              <a:rPr lang="de-DE" u="sng" dirty="0">
                <a:hlinkClick r:id="rId2"/>
              </a:rPr>
              <a:t>↑</a:t>
            </a:r>
            <a:r>
              <a:rPr lang="de-DE" dirty="0"/>
              <a:t> </a:t>
            </a:r>
            <a:r>
              <a:rPr lang="de-DE" u="sng" dirty="0">
                <a:hlinkClick r:id="rId14"/>
              </a:rPr>
              <a:t>http://diepresse.com/home/politik/aussenpolitik/323751/index.do</a:t>
            </a:r>
            <a:endParaRPr lang="en-US" dirty="0"/>
          </a:p>
          <a:p>
            <a:pPr lvl="0"/>
            <a:r>
              <a:rPr lang="de-DE" u="sng" dirty="0">
                <a:hlinkClick r:id="rId2"/>
              </a:rPr>
              <a:t>↑</a:t>
            </a:r>
            <a:r>
              <a:rPr lang="de-DE" dirty="0"/>
              <a:t> </a:t>
            </a:r>
            <a:r>
              <a:rPr lang="de-DE" i="1" u="sng" dirty="0">
                <a:hlinkClick r:id="rId15"/>
              </a:rPr>
              <a:t>Focus Irak</a:t>
            </a:r>
            <a:r>
              <a:rPr lang="de-DE" u="sng" dirty="0">
                <a:hlinkClick r:id="rId15"/>
              </a:rPr>
              <a:t>. </a:t>
            </a:r>
            <a:r>
              <a:rPr lang="de-DE" i="1" u="sng" dirty="0">
                <a:hlinkClick r:id="rId15"/>
              </a:rPr>
              <a:t>Situation der </a:t>
            </a:r>
            <a:r>
              <a:rPr lang="de-DE" i="1" u="sng" dirty="0" err="1">
                <a:hlinkClick r:id="rId15"/>
              </a:rPr>
              <a:t>Jeziden</a:t>
            </a:r>
            <a:r>
              <a:rPr lang="de-DE" i="1" u="sng" dirty="0">
                <a:hlinkClick r:id="rId15"/>
              </a:rPr>
              <a:t> in </a:t>
            </a:r>
            <a:r>
              <a:rPr lang="de-DE" i="1" u="sng" dirty="0" err="1">
                <a:hlinkClick r:id="rId15"/>
              </a:rPr>
              <a:t>Ninawa</a:t>
            </a:r>
            <a:r>
              <a:rPr lang="de-DE" i="1" u="sng" dirty="0">
                <a:hlinkClick r:id="rId15"/>
              </a:rPr>
              <a:t> und im Gebiet der Kurdischen Regionalregierung (KRG)</a:t>
            </a:r>
            <a:r>
              <a:rPr lang="de-DE" dirty="0"/>
              <a:t> (PDF; 635 </a:t>
            </a:r>
            <a:r>
              <a:rPr lang="de-DE" dirty="0" err="1"/>
              <a:t>kB</a:t>
            </a:r>
            <a:r>
              <a:rPr lang="de-DE" dirty="0" smtClean="0"/>
              <a:t>).</a:t>
            </a:r>
            <a:endParaRPr lang="en-US" dirty="0"/>
          </a:p>
        </p:txBody>
      </p:sp>
      <p:pic>
        <p:nvPicPr>
          <p:cNvPr id="4" name="Picture 2" descr="http://u.jimdo.com/www62/o/s8bd6a639b16216af/emotion/crop/header.jpg?t=1358907497"/>
          <p:cNvPicPr>
            <a:picLocks noChangeAspect="1" noChangeArrowheads="1"/>
          </p:cNvPicPr>
          <p:nvPr/>
        </p:nvPicPr>
        <p:blipFill>
          <a:blip r:embed="rId16" cstate="print">
            <a:extLst>
              <a:ext uri="{28A0092B-C50C-407E-A947-70E740481C1C}">
                <a14:useLocalDpi xmlns:a14="http://schemas.microsoft.com/office/drawing/2010/main" xmlns="" val="0"/>
              </a:ext>
            </a:extLst>
          </a:blip>
          <a:srcRect/>
          <a:stretch>
            <a:fillRect/>
          </a:stretch>
        </p:blipFill>
        <p:spPr bwMode="auto">
          <a:xfrm>
            <a:off x="5674183" y="332656"/>
            <a:ext cx="3448722" cy="65654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292227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8" y="165626"/>
            <a:ext cx="8153400" cy="990600"/>
          </a:xfrm>
        </p:spPr>
        <p:txBody>
          <a:bodyPr>
            <a:normAutofit/>
          </a:bodyPr>
          <a:lstStyle/>
          <a:p>
            <a:r>
              <a:rPr lang="de-DE" dirty="0" smtClean="0">
                <a:solidFill>
                  <a:srgbClr val="002060"/>
                </a:solidFill>
              </a:rPr>
              <a:t>Einzelnachweise</a:t>
            </a:r>
            <a:endParaRPr lang="en-US" dirty="0">
              <a:solidFill>
                <a:srgbClr val="002060"/>
              </a:solidFill>
            </a:endParaRPr>
          </a:p>
        </p:txBody>
      </p:sp>
      <p:sp>
        <p:nvSpPr>
          <p:cNvPr id="3" name="Inhaltsplatzhalter 2"/>
          <p:cNvSpPr>
            <a:spLocks noGrp="1"/>
          </p:cNvSpPr>
          <p:nvPr>
            <p:ph sz="quarter" idx="1"/>
          </p:nvPr>
        </p:nvSpPr>
        <p:spPr>
          <a:xfrm>
            <a:off x="612648" y="1600200"/>
            <a:ext cx="8153400" cy="5257800"/>
          </a:xfrm>
        </p:spPr>
        <p:txBody>
          <a:bodyPr>
            <a:normAutofit fontScale="47500" lnSpcReduction="20000"/>
          </a:bodyPr>
          <a:lstStyle/>
          <a:p>
            <a:pPr lvl="0"/>
            <a:r>
              <a:rPr lang="de-DE" u="sng" dirty="0">
                <a:hlinkClick r:id="rId2"/>
              </a:rPr>
              <a:t>↑</a:t>
            </a:r>
            <a:r>
              <a:rPr lang="de-DE" dirty="0"/>
              <a:t> </a:t>
            </a:r>
            <a:r>
              <a:rPr lang="de-DE" u="sng" dirty="0">
                <a:hlinkClick r:id="rId3"/>
              </a:rPr>
              <a:t>Schwere Anschlagsserie im Irak (n-</a:t>
            </a:r>
            <a:r>
              <a:rPr lang="de-DE" u="sng" dirty="0" err="1">
                <a:hlinkClick r:id="rId3"/>
              </a:rPr>
              <a:t>tv</a:t>
            </a:r>
            <a:r>
              <a:rPr lang="de-DE" u="sng" dirty="0">
                <a:hlinkClick r:id="rId3"/>
              </a:rPr>
              <a:t>)</a:t>
            </a:r>
            <a:r>
              <a:rPr lang="de-DE" dirty="0"/>
              <a:t>, 14. August 2007</a:t>
            </a:r>
            <a:endParaRPr lang="en-US" dirty="0"/>
          </a:p>
          <a:p>
            <a:pPr lvl="0"/>
            <a:r>
              <a:rPr lang="de-DE" u="sng" dirty="0">
                <a:hlinkClick r:id="rId2"/>
              </a:rPr>
              <a:t>↑</a:t>
            </a:r>
            <a:r>
              <a:rPr lang="de-DE" dirty="0"/>
              <a:t> </a:t>
            </a:r>
            <a:r>
              <a:rPr lang="de-DE" i="1" u="sng" dirty="0">
                <a:hlinkClick r:id="rId4"/>
              </a:rPr>
              <a:t>Gruppenverfolgung für </a:t>
            </a:r>
            <a:r>
              <a:rPr lang="de-DE" i="1" u="sng" dirty="0" err="1">
                <a:hlinkClick r:id="rId4"/>
              </a:rPr>
              <a:t>Yeziden</a:t>
            </a:r>
            <a:r>
              <a:rPr lang="de-DE" dirty="0"/>
              <a:t>, </a:t>
            </a:r>
            <a:r>
              <a:rPr lang="de-DE" u="sng" dirty="0">
                <a:hlinkClick r:id="rId5" tooltip="Rechtslupe (Seite nicht vorhanden)"/>
              </a:rPr>
              <a:t>Rechtslupe</a:t>
            </a:r>
            <a:endParaRPr lang="en-US" dirty="0"/>
          </a:p>
          <a:p>
            <a:pPr lvl="0"/>
            <a:r>
              <a:rPr lang="de-DE" dirty="0"/>
              <a:t>↑ </a:t>
            </a:r>
            <a:r>
              <a:rPr lang="de-DE" u="sng" baseline="30000" dirty="0">
                <a:hlinkClick r:id="rId2"/>
              </a:rPr>
              <a:t>a</a:t>
            </a:r>
            <a:r>
              <a:rPr lang="de-DE" dirty="0"/>
              <a:t> </a:t>
            </a:r>
            <a:r>
              <a:rPr lang="de-DE" u="sng" baseline="30000" dirty="0">
                <a:hlinkClick r:id="rId2"/>
              </a:rPr>
              <a:t>b</a:t>
            </a:r>
            <a:r>
              <a:rPr lang="de-DE" dirty="0"/>
              <a:t> Sarah Reinke: </a:t>
            </a:r>
            <a:r>
              <a:rPr lang="de-DE" i="1" u="sng" dirty="0">
                <a:hlinkClick r:id="rId6"/>
              </a:rPr>
              <a:t>Kurdische </a:t>
            </a:r>
            <a:r>
              <a:rPr lang="de-DE" i="1" u="sng" dirty="0" err="1">
                <a:hlinkClick r:id="rId6"/>
              </a:rPr>
              <a:t>Yezidi</a:t>
            </a:r>
            <a:r>
              <a:rPr lang="de-DE" i="1" u="sng" dirty="0">
                <a:hlinkClick r:id="rId6"/>
              </a:rPr>
              <a:t> aus Georgien</a:t>
            </a:r>
            <a:r>
              <a:rPr lang="de-DE" dirty="0"/>
              <a:t>, </a:t>
            </a:r>
            <a:r>
              <a:rPr lang="de-DE" u="sng" dirty="0">
                <a:hlinkClick r:id="rId7" tooltip="Gesellschaft für bedrohte Völker"/>
              </a:rPr>
              <a:t>Gesellschaft für bedrohte Völker</a:t>
            </a:r>
            <a:r>
              <a:rPr lang="de-DE" dirty="0"/>
              <a:t> im April 2006. Abgerufen am 14. November 2009</a:t>
            </a:r>
            <a:endParaRPr lang="en-US" dirty="0"/>
          </a:p>
          <a:p>
            <a:pPr lvl="0"/>
            <a:r>
              <a:rPr lang="de-DE" u="sng" dirty="0">
                <a:hlinkClick r:id="rId2"/>
              </a:rPr>
              <a:t>↑</a:t>
            </a:r>
            <a:r>
              <a:rPr lang="de-DE" dirty="0"/>
              <a:t> </a:t>
            </a:r>
            <a:r>
              <a:rPr lang="de-DE" u="sng" dirty="0">
                <a:hlinkClick r:id="rId8"/>
              </a:rPr>
              <a:t>www.cia.gov</a:t>
            </a:r>
            <a:r>
              <a:rPr lang="de-DE" dirty="0"/>
              <a:t>, abgerufen am 20. November 2009</a:t>
            </a:r>
            <a:endParaRPr lang="en-US" dirty="0"/>
          </a:p>
          <a:p>
            <a:pPr lvl="0"/>
            <a:r>
              <a:rPr lang="de-DE" u="sng" dirty="0">
                <a:hlinkClick r:id="rId2"/>
              </a:rPr>
              <a:t>↑</a:t>
            </a:r>
            <a:r>
              <a:rPr lang="de-DE" dirty="0"/>
              <a:t> </a:t>
            </a:r>
            <a:r>
              <a:rPr lang="de-DE" u="sng" dirty="0">
                <a:hlinkClick r:id="rId9"/>
              </a:rPr>
              <a:t>PDF bei www.adxb-oe.org</a:t>
            </a:r>
            <a:endParaRPr lang="en-US" dirty="0"/>
          </a:p>
          <a:p>
            <a:pPr lvl="0"/>
            <a:r>
              <a:rPr lang="de-DE" u="sng" dirty="0">
                <a:hlinkClick r:id="rId2"/>
              </a:rPr>
              <a:t>↑</a:t>
            </a:r>
            <a:r>
              <a:rPr lang="de-DE" dirty="0"/>
              <a:t> </a:t>
            </a:r>
            <a:r>
              <a:rPr lang="de-DE" u="sng" dirty="0" err="1">
                <a:hlinkClick r:id="rId10"/>
              </a:rPr>
              <a:t>Iryedi</a:t>
            </a:r>
            <a:endParaRPr lang="en-US" dirty="0"/>
          </a:p>
          <a:p>
            <a:pPr lvl="0"/>
            <a:r>
              <a:rPr lang="de-DE" u="sng" dirty="0">
                <a:hlinkClick r:id="rId2"/>
              </a:rPr>
              <a:t>↑</a:t>
            </a:r>
            <a:r>
              <a:rPr lang="de-DE" dirty="0"/>
              <a:t> </a:t>
            </a:r>
            <a:r>
              <a:rPr lang="de-DE" u="sng" dirty="0">
                <a:hlinkClick r:id="rId11"/>
              </a:rPr>
              <a:t>[1]</a:t>
            </a:r>
            <a:endParaRPr lang="en-US" dirty="0"/>
          </a:p>
          <a:p>
            <a:pPr lvl="0"/>
            <a:r>
              <a:rPr lang="de-DE" u="sng" dirty="0">
                <a:hlinkClick r:id="rId2"/>
              </a:rPr>
              <a:t>↑</a:t>
            </a:r>
            <a:r>
              <a:rPr lang="de-DE" dirty="0"/>
              <a:t> </a:t>
            </a:r>
            <a:r>
              <a:rPr lang="de-DE" u="sng" dirty="0">
                <a:hlinkClick r:id="rId12"/>
              </a:rPr>
              <a:t>http://www.yeziden.de/yeziden_in_de.0.html</a:t>
            </a:r>
            <a:endParaRPr lang="en-US" dirty="0"/>
          </a:p>
          <a:p>
            <a:pPr lvl="0"/>
            <a:r>
              <a:rPr lang="de-DE" dirty="0"/>
              <a:t>↑ </a:t>
            </a:r>
            <a:r>
              <a:rPr lang="de-DE" u="sng" baseline="30000" dirty="0">
                <a:hlinkClick r:id="rId2"/>
              </a:rPr>
              <a:t>a</a:t>
            </a:r>
            <a:r>
              <a:rPr lang="de-DE" dirty="0"/>
              <a:t> </a:t>
            </a:r>
            <a:r>
              <a:rPr lang="de-DE" u="sng" baseline="30000" dirty="0">
                <a:hlinkClick r:id="rId2"/>
              </a:rPr>
              <a:t>b</a:t>
            </a:r>
            <a:r>
              <a:rPr lang="de-DE" dirty="0"/>
              <a:t> </a:t>
            </a:r>
            <a:r>
              <a:rPr lang="de-DE" u="sng" dirty="0" err="1">
                <a:hlinkClick r:id="rId13"/>
              </a:rPr>
              <a:t>Zentrarat</a:t>
            </a:r>
            <a:r>
              <a:rPr lang="de-DE" u="sng" dirty="0">
                <a:hlinkClick r:id="rId13"/>
              </a:rPr>
              <a:t> der </a:t>
            </a:r>
            <a:r>
              <a:rPr lang="de-DE" u="sng" dirty="0" err="1">
                <a:hlinkClick r:id="rId13"/>
              </a:rPr>
              <a:t>Yeziden</a:t>
            </a:r>
            <a:r>
              <a:rPr lang="de-DE" dirty="0"/>
              <a:t>: Webseite, gesehen am 9. Dezember 2011</a:t>
            </a:r>
            <a:endParaRPr lang="en-US" dirty="0"/>
          </a:p>
          <a:p>
            <a:pPr lvl="0"/>
            <a:r>
              <a:rPr lang="de-DE" u="sng" dirty="0">
                <a:hlinkClick r:id="rId2"/>
              </a:rPr>
              <a:t>↑</a:t>
            </a:r>
            <a:r>
              <a:rPr lang="de-DE" dirty="0"/>
              <a:t> </a:t>
            </a:r>
            <a:r>
              <a:rPr lang="de-DE" u="sng" dirty="0" err="1">
                <a:hlinkClick r:id="rId14"/>
              </a:rPr>
              <a:t>Ezidische</a:t>
            </a:r>
            <a:r>
              <a:rPr lang="de-DE" u="sng" dirty="0">
                <a:hlinkClick r:id="rId14"/>
              </a:rPr>
              <a:t> Gemeinde Hessen e.V.</a:t>
            </a:r>
            <a:r>
              <a:rPr lang="de-DE" dirty="0"/>
              <a:t>: Webseite, gesehen am 9. Dezember 2011</a:t>
            </a:r>
            <a:endParaRPr lang="en-US" dirty="0"/>
          </a:p>
          <a:p>
            <a:pPr lvl="0"/>
            <a:r>
              <a:rPr lang="de-DE" u="sng" dirty="0">
                <a:hlinkClick r:id="rId2"/>
              </a:rPr>
              <a:t>↑</a:t>
            </a:r>
            <a:r>
              <a:rPr lang="de-DE" dirty="0"/>
              <a:t> </a:t>
            </a:r>
            <a:r>
              <a:rPr lang="de-DE" u="sng" dirty="0">
                <a:hlinkClick r:id="rId15"/>
              </a:rPr>
              <a:t>Kreisanzeiger vom 26. Februar 2011</a:t>
            </a:r>
            <a:r>
              <a:rPr lang="de-DE" dirty="0"/>
              <a:t> gesehen am 9. Dezember 2011</a:t>
            </a:r>
            <a:endParaRPr lang="en-US" dirty="0"/>
          </a:p>
          <a:p>
            <a:pPr lvl="0"/>
            <a:r>
              <a:rPr lang="de-DE" u="sng" dirty="0">
                <a:hlinkClick r:id="rId2"/>
              </a:rPr>
              <a:t>↑</a:t>
            </a:r>
            <a:r>
              <a:rPr lang="de-DE" dirty="0"/>
              <a:t> </a:t>
            </a:r>
            <a:r>
              <a:rPr lang="de-DE" u="sng" dirty="0">
                <a:hlinkClick r:id="rId16"/>
              </a:rPr>
              <a:t>Bürgermeister mahnt Konzept an.</a:t>
            </a:r>
            <a:r>
              <a:rPr lang="de-DE" dirty="0"/>
              <a:t> </a:t>
            </a:r>
            <a:r>
              <a:rPr lang="de-DE" u="sng" dirty="0">
                <a:hlinkClick r:id="rId17" tooltip="Weser Kurier"/>
              </a:rPr>
              <a:t>Weser Kurier</a:t>
            </a:r>
            <a:r>
              <a:rPr lang="de-DE" dirty="0"/>
              <a:t>, 1. Januar 2010</a:t>
            </a:r>
            <a:endParaRPr lang="en-US" dirty="0"/>
          </a:p>
          <a:p>
            <a:pPr lvl="0"/>
            <a:r>
              <a:rPr lang="de-DE" u="sng" dirty="0">
                <a:hlinkClick r:id="rId2"/>
              </a:rPr>
              <a:t>↑</a:t>
            </a:r>
            <a:r>
              <a:rPr lang="de-DE" dirty="0"/>
              <a:t> </a:t>
            </a:r>
            <a:r>
              <a:rPr lang="de-DE" u="sng" dirty="0">
                <a:hlinkClick r:id="rId18"/>
              </a:rPr>
              <a:t>Hilfe für </a:t>
            </a:r>
            <a:r>
              <a:rPr lang="de-DE" u="sng" dirty="0" err="1">
                <a:hlinkClick r:id="rId18"/>
              </a:rPr>
              <a:t>Jesiden</a:t>
            </a:r>
            <a:r>
              <a:rPr lang="de-DE" u="sng" dirty="0">
                <a:hlinkClick r:id="rId18"/>
              </a:rPr>
              <a:t> gesichert.</a:t>
            </a:r>
            <a:r>
              <a:rPr lang="de-DE" dirty="0"/>
              <a:t> </a:t>
            </a:r>
            <a:r>
              <a:rPr lang="de-DE" u="sng" dirty="0">
                <a:hlinkClick r:id="rId19" tooltip="Neue Westfälische"/>
              </a:rPr>
              <a:t>Neue Westfälische</a:t>
            </a:r>
            <a:r>
              <a:rPr lang="de-DE" dirty="0"/>
              <a:t>, 18. Januar 2012</a:t>
            </a:r>
            <a:endParaRPr lang="en-US" dirty="0"/>
          </a:p>
          <a:p>
            <a:pPr lvl="0"/>
            <a:r>
              <a:rPr lang="de-DE" u="sng" dirty="0">
                <a:hlinkClick r:id="rId2"/>
              </a:rPr>
              <a:t>↑</a:t>
            </a:r>
            <a:r>
              <a:rPr lang="de-DE" dirty="0"/>
              <a:t> </a:t>
            </a:r>
            <a:r>
              <a:rPr lang="de-DE" u="sng" dirty="0">
                <a:hlinkClick r:id="rId20"/>
              </a:rPr>
              <a:t>PZ-Interview mit der Soziologin Miriam </a:t>
            </a:r>
            <a:r>
              <a:rPr lang="de-DE" u="sng" dirty="0" err="1">
                <a:hlinkClick r:id="rId20"/>
              </a:rPr>
              <a:t>Geoghegan</a:t>
            </a:r>
            <a:r>
              <a:rPr lang="de-DE" u="sng" dirty="0">
                <a:hlinkClick r:id="rId20"/>
              </a:rPr>
              <a:t> über die Lebensgewohnheiten der </a:t>
            </a:r>
            <a:r>
              <a:rPr lang="de-DE" u="sng" dirty="0" err="1">
                <a:hlinkClick r:id="rId20"/>
              </a:rPr>
              <a:t>yezidischen</a:t>
            </a:r>
            <a:r>
              <a:rPr lang="de-DE" u="sng" dirty="0">
                <a:hlinkClick r:id="rId20"/>
              </a:rPr>
              <a:t> Flüchtlinge aus dem Irak.</a:t>
            </a:r>
            <a:r>
              <a:rPr lang="de-DE" dirty="0"/>
              <a:t> </a:t>
            </a:r>
            <a:r>
              <a:rPr lang="de-DE" u="sng" dirty="0">
                <a:hlinkClick r:id="rId21" tooltip="Pforzheimer Zeitung"/>
              </a:rPr>
              <a:t>Pforzheimer Zeitung</a:t>
            </a:r>
            <a:r>
              <a:rPr lang="de-DE" dirty="0"/>
              <a:t>, 19. Juli 2011</a:t>
            </a:r>
            <a:endParaRPr lang="en-US" dirty="0"/>
          </a:p>
          <a:p>
            <a:pPr lvl="0"/>
            <a:r>
              <a:rPr lang="en-US" u="sng" dirty="0">
                <a:hlinkClick r:id="rId2"/>
              </a:rPr>
              <a:t>↑</a:t>
            </a:r>
            <a:r>
              <a:rPr lang="de-DE" dirty="0"/>
              <a:t> </a:t>
            </a:r>
            <a:r>
              <a:rPr lang="en-US" dirty="0"/>
              <a:t>Philip G. </a:t>
            </a:r>
            <a:r>
              <a:rPr lang="en-US" dirty="0" err="1"/>
              <a:t>Kreyenbroek</a:t>
            </a:r>
            <a:r>
              <a:rPr lang="en-US" dirty="0"/>
              <a:t>: </a:t>
            </a:r>
            <a:r>
              <a:rPr lang="en-US" i="1" dirty="0"/>
              <a:t>YEZIDISM IN EUROPE: DIFFERENT GENERATIONS SPEAK ABOUT THEIR RELIGION</a:t>
            </a:r>
            <a:r>
              <a:rPr lang="en-US" dirty="0"/>
              <a:t>. </a:t>
            </a:r>
            <a:r>
              <a:rPr lang="de-DE" dirty="0"/>
              <a:t>Göttinger Orientforschungen: </a:t>
            </a:r>
            <a:r>
              <a:rPr lang="de-DE" dirty="0" err="1"/>
              <a:t>Iranica</a:t>
            </a:r>
            <a:r>
              <a:rPr lang="de-DE" dirty="0"/>
              <a:t>, Bd. 5, Otto </a:t>
            </a:r>
            <a:r>
              <a:rPr lang="de-DE" dirty="0" err="1"/>
              <a:t>Harrassowitz</a:t>
            </a:r>
            <a:r>
              <a:rPr lang="de-DE" dirty="0"/>
              <a:t> Verlag, 2009, S. 46ff</a:t>
            </a:r>
            <a:endParaRPr lang="en-US" dirty="0"/>
          </a:p>
          <a:p>
            <a:pPr lvl="0"/>
            <a:r>
              <a:rPr lang="de-DE" u="sng" dirty="0">
                <a:hlinkClick r:id="rId2"/>
              </a:rPr>
              <a:t>↑</a:t>
            </a:r>
            <a:r>
              <a:rPr lang="de-DE" dirty="0"/>
              <a:t> </a:t>
            </a:r>
            <a:r>
              <a:rPr lang="de-DE" dirty="0" err="1"/>
              <a:t>Mirbach</a:t>
            </a:r>
            <a:r>
              <a:rPr lang="de-DE" dirty="0"/>
              <a:t> T., Schaak, T., </a:t>
            </a:r>
            <a:r>
              <a:rPr lang="de-DE" dirty="0" err="1"/>
              <a:t>Triebl</a:t>
            </a:r>
            <a:r>
              <a:rPr lang="de-DE" dirty="0"/>
              <a:t>, K.: </a:t>
            </a:r>
            <a:r>
              <a:rPr lang="de-DE" i="1" u="sng" dirty="0">
                <a:hlinkClick r:id="rId22"/>
              </a:rPr>
              <a:t>Zwangsverheiratung in Deutschland - Anzahl und Analyse von Beratungsfällen</a:t>
            </a:r>
            <a:r>
              <a:rPr lang="de-DE" dirty="0"/>
              <a:t> (PDF; 1,6 MB). Wissenschaftliche Untersuchung im Auftrag des </a:t>
            </a:r>
            <a:r>
              <a:rPr lang="de-DE" u="sng" dirty="0">
                <a:hlinkClick r:id="rId23" tooltip="Bundesministerium für Familie, Senioren, Frauen und Jugend"/>
              </a:rPr>
              <a:t>Bundesministeriums für Familie, Senioren, Frauen und Jugend</a:t>
            </a:r>
            <a:r>
              <a:rPr lang="de-DE" dirty="0"/>
              <a:t>. 2011, S. 34/35</a:t>
            </a:r>
            <a:endParaRPr lang="en-US" dirty="0"/>
          </a:p>
          <a:p>
            <a:pPr marL="0" indent="0">
              <a:buNone/>
            </a:pPr>
            <a:endParaRPr lang="en-US" dirty="0"/>
          </a:p>
          <a:p>
            <a:pPr marL="0" indent="0">
              <a:buNone/>
            </a:pPr>
            <a:endParaRPr lang="en-US" dirty="0"/>
          </a:p>
        </p:txBody>
      </p:sp>
      <p:pic>
        <p:nvPicPr>
          <p:cNvPr id="4" name="Picture 2" descr="http://u.jimdo.com/www62/o/s8bd6a639b16216af/emotion/crop/header.jpg?t=1358907497"/>
          <p:cNvPicPr>
            <a:picLocks noChangeAspect="1" noChangeArrowheads="1"/>
          </p:cNvPicPr>
          <p:nvPr/>
        </p:nvPicPr>
        <p:blipFill>
          <a:blip r:embed="rId24" cstate="print">
            <a:extLst>
              <a:ext uri="{28A0092B-C50C-407E-A947-70E740481C1C}">
                <a14:useLocalDpi xmlns:a14="http://schemas.microsoft.com/office/drawing/2010/main" xmlns="" val="0"/>
              </a:ext>
            </a:extLst>
          </a:blip>
          <a:srcRect/>
          <a:stretch>
            <a:fillRect/>
          </a:stretch>
        </p:blipFill>
        <p:spPr bwMode="auto">
          <a:xfrm>
            <a:off x="5674183" y="332656"/>
            <a:ext cx="3448722" cy="65654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292227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8" y="165626"/>
            <a:ext cx="8153400" cy="990600"/>
          </a:xfrm>
        </p:spPr>
        <p:txBody>
          <a:bodyPr>
            <a:normAutofit fontScale="90000"/>
          </a:bodyPr>
          <a:lstStyle/>
          <a:p>
            <a:r>
              <a:rPr lang="de-DE" dirty="0" smtClean="0">
                <a:solidFill>
                  <a:srgbClr val="002060"/>
                </a:solidFill>
              </a:rPr>
              <a:t>Bilder/Symbole </a:t>
            </a:r>
            <a:br>
              <a:rPr lang="de-DE" dirty="0" smtClean="0">
                <a:solidFill>
                  <a:srgbClr val="002060"/>
                </a:solidFill>
              </a:rPr>
            </a:br>
            <a:r>
              <a:rPr lang="de-DE" dirty="0" smtClean="0">
                <a:solidFill>
                  <a:srgbClr val="002060"/>
                </a:solidFill>
              </a:rPr>
              <a:t>weltweit</a:t>
            </a:r>
            <a:endParaRPr lang="en-US" dirty="0">
              <a:solidFill>
                <a:srgbClr val="002060"/>
              </a:solidFill>
            </a:endParaRPr>
          </a:p>
        </p:txBody>
      </p:sp>
      <p:pic>
        <p:nvPicPr>
          <p:cNvPr id="4" name="Picture 2" descr="http://u.jimdo.com/www62/o/s8bd6a639b16216af/emotion/crop/header.jpg?t=135890749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674183" y="332656"/>
            <a:ext cx="3448722" cy="656541"/>
          </a:xfrm>
          <a:prstGeom prst="rect">
            <a:avLst/>
          </a:prstGeom>
          <a:noFill/>
          <a:extLst>
            <a:ext uri="{909E8E84-426E-40DD-AFC4-6F175D3DCCD1}">
              <a14:hiddenFill xmlns:a14="http://schemas.microsoft.com/office/drawing/2010/main" xmlns="">
                <a:solidFill>
                  <a:srgbClr val="FFFFFF"/>
                </a:solidFill>
              </a14:hiddenFill>
            </a:ext>
          </a:extLst>
        </p:spPr>
      </p:pic>
      <p:pic>
        <p:nvPicPr>
          <p:cNvPr id="3074" name="Picture 2" descr="Dosya:Roj.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8520" y="1549921"/>
            <a:ext cx="1905000" cy="1905000"/>
          </a:xfrm>
          <a:prstGeom prst="rect">
            <a:avLst/>
          </a:prstGeom>
          <a:noFill/>
          <a:extLst>
            <a:ext uri="{909E8E84-426E-40DD-AFC4-6F175D3DCCD1}">
              <a14:hiddenFill xmlns:a14="http://schemas.microsoft.com/office/drawing/2010/main" xmlns="">
                <a:solidFill>
                  <a:srgbClr val="FFFFFF"/>
                </a:solidFill>
              </a14:hiddenFill>
            </a:ext>
          </a:extLst>
        </p:spPr>
      </p:pic>
      <p:pic>
        <p:nvPicPr>
          <p:cNvPr id="3077" name="Picture 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989634" y="1745053"/>
            <a:ext cx="2225824" cy="166936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572000" y="1600656"/>
            <a:ext cx="2381250" cy="2190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80" name="Picture 8"/>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2256299" y="5151770"/>
            <a:ext cx="1714500" cy="1724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81" name="Picture 9"/>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6908010" y="5142245"/>
            <a:ext cx="2095500" cy="1409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82" name="Picture 10"/>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4506686" y="5151770"/>
            <a:ext cx="2095500" cy="1400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83" name="Picture 11"/>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7179170" y="1549921"/>
            <a:ext cx="1854698" cy="27894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85" name="Picture 13" descr="http://upload.wikimedia.org/wikipedia/ka/thumb/1/11/Yazidi_men.jpg/80px-Yazidi_men.jpg"/>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5897790" y="3861048"/>
            <a:ext cx="762000" cy="1143001"/>
          </a:xfrm>
          <a:prstGeom prst="rect">
            <a:avLst/>
          </a:prstGeom>
          <a:noFill/>
          <a:extLst>
            <a:ext uri="{909E8E84-426E-40DD-AFC4-6F175D3DCCD1}">
              <a14:hiddenFill xmlns:a14="http://schemas.microsoft.com/office/drawing/2010/main" xmlns="">
                <a:solidFill>
                  <a:srgbClr val="FFFFFF"/>
                </a:solidFill>
              </a14:hiddenFill>
            </a:ext>
          </a:extLst>
        </p:spPr>
      </p:pic>
      <p:pic>
        <p:nvPicPr>
          <p:cNvPr id="3087" name="Picture 15" descr="Wêne:Dergehê perestgeha Lalishê 1 2012.JPG"/>
          <p:cNvPicPr>
            <a:picLocks noChangeAspect="1" noChangeArrowheads="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251520" y="4149080"/>
            <a:ext cx="1669432" cy="2510425"/>
          </a:xfrm>
          <a:prstGeom prst="rect">
            <a:avLst/>
          </a:prstGeom>
          <a:noFill/>
          <a:extLst>
            <a:ext uri="{909E8E84-426E-40DD-AFC4-6F175D3DCCD1}">
              <a14:hiddenFill xmlns:a14="http://schemas.microsoft.com/office/drawing/2010/main" xmlns="">
                <a:solidFill>
                  <a:srgbClr val="FFFFFF"/>
                </a:solidFill>
              </a14:hiddenFill>
            </a:ext>
          </a:extLst>
        </p:spPr>
      </p:pic>
      <p:pic>
        <p:nvPicPr>
          <p:cNvPr id="3089" name="Picture 17" descr="http://upload.wikimedia.org/wikipedia/commons/thumb/9/95/Gora_Sh%C3%AAx_Ad%C3%AE_Lalish_2012.JPG/220px-Gora_Sh%C3%AAx_Ad%C3%AE_Lalish_2012.JPG"/>
          <p:cNvPicPr>
            <a:picLocks noChangeAspect="1" noChangeArrowheads="1"/>
          </p:cNvPicPr>
          <p:nvPr/>
        </p:nvPicPr>
        <p:blipFill>
          <a:blip r:embed="rId12" cstate="print">
            <a:extLst>
              <a:ext uri="{28A0092B-C50C-407E-A947-70E740481C1C}">
                <a14:useLocalDpi xmlns:a14="http://schemas.microsoft.com/office/drawing/2010/main" xmlns="" val="0"/>
              </a:ext>
            </a:extLst>
          </a:blip>
          <a:srcRect/>
          <a:stretch>
            <a:fillRect/>
          </a:stretch>
        </p:blipFill>
        <p:spPr bwMode="auto">
          <a:xfrm>
            <a:off x="2054796" y="3570154"/>
            <a:ext cx="2160662" cy="143389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057198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8" y="165626"/>
            <a:ext cx="8153400" cy="990600"/>
          </a:xfrm>
        </p:spPr>
        <p:txBody>
          <a:bodyPr>
            <a:normAutofit fontScale="90000"/>
          </a:bodyPr>
          <a:lstStyle/>
          <a:p>
            <a:r>
              <a:rPr lang="de-DE" dirty="0" smtClean="0">
                <a:solidFill>
                  <a:srgbClr val="002060"/>
                </a:solidFill>
              </a:rPr>
              <a:t>Warum Wikipedia? </a:t>
            </a:r>
            <a:br>
              <a:rPr lang="de-DE" dirty="0" smtClean="0">
                <a:solidFill>
                  <a:srgbClr val="002060"/>
                </a:solidFill>
              </a:rPr>
            </a:br>
            <a:r>
              <a:rPr lang="de-DE" dirty="0" smtClean="0">
                <a:solidFill>
                  <a:srgbClr val="002060"/>
                </a:solidFill>
              </a:rPr>
              <a:t>- Vorteile</a:t>
            </a:r>
            <a:endParaRPr lang="en-US" dirty="0">
              <a:solidFill>
                <a:srgbClr val="002060"/>
              </a:solidFill>
            </a:endParaRPr>
          </a:p>
        </p:txBody>
      </p:sp>
      <p:sp>
        <p:nvSpPr>
          <p:cNvPr id="3" name="Inhaltsplatzhalter 2"/>
          <p:cNvSpPr>
            <a:spLocks noGrp="1"/>
          </p:cNvSpPr>
          <p:nvPr>
            <p:ph sz="quarter" idx="1"/>
          </p:nvPr>
        </p:nvSpPr>
        <p:spPr>
          <a:xfrm>
            <a:off x="612648" y="1600200"/>
            <a:ext cx="8351840" cy="5257800"/>
          </a:xfrm>
        </p:spPr>
        <p:txBody>
          <a:bodyPr>
            <a:normAutofit/>
          </a:bodyPr>
          <a:lstStyle/>
          <a:p>
            <a:pPr lvl="0"/>
            <a:r>
              <a:rPr lang="de-DE" sz="1800" dirty="0" smtClean="0"/>
              <a:t>Wikipedia ist weltweit bekannt</a:t>
            </a:r>
          </a:p>
          <a:p>
            <a:pPr lvl="0"/>
            <a:r>
              <a:rPr lang="de-DE" sz="1800" dirty="0" smtClean="0"/>
              <a:t>Anerkannt</a:t>
            </a:r>
          </a:p>
          <a:p>
            <a:pPr lvl="0"/>
            <a:r>
              <a:rPr lang="de-DE" sz="1800" dirty="0" smtClean="0"/>
              <a:t>Erste Anlaufstelle</a:t>
            </a:r>
          </a:p>
          <a:p>
            <a:pPr lvl="0"/>
            <a:r>
              <a:rPr lang="de-DE" sz="1800" dirty="0" smtClean="0"/>
              <a:t>Man kann die Seiten variabel mitgestalten nach Statuten von Wikipedia</a:t>
            </a:r>
          </a:p>
          <a:p>
            <a:pPr lvl="0"/>
            <a:r>
              <a:rPr lang="de-DE" sz="1800" dirty="0" smtClean="0"/>
              <a:t>Hohe Qualität: Einheitlichkeit 	Layout, Statuten weltweit</a:t>
            </a:r>
          </a:p>
          <a:p>
            <a:pPr lvl="0"/>
            <a:r>
              <a:rPr lang="de-DE" sz="1800" dirty="0" smtClean="0"/>
              <a:t>Kostenlos</a:t>
            </a:r>
          </a:p>
          <a:p>
            <a:pPr lvl="0"/>
            <a:r>
              <a:rPr lang="de-DE" sz="1800" dirty="0" smtClean="0"/>
              <a:t>Wissenschaftliches Arbeiten ist gewünscht!!! </a:t>
            </a:r>
          </a:p>
          <a:p>
            <a:pPr lvl="0"/>
            <a:r>
              <a:rPr lang="de-DE" sz="1800" dirty="0" smtClean="0"/>
              <a:t>Projektarbeit ist möglich</a:t>
            </a:r>
          </a:p>
          <a:p>
            <a:pPr lvl="0"/>
            <a:r>
              <a:rPr lang="de-DE" sz="1800" dirty="0" smtClean="0"/>
              <a:t>Weltweit abrufbar</a:t>
            </a:r>
          </a:p>
          <a:p>
            <a:pPr lvl="0"/>
            <a:r>
              <a:rPr lang="de-DE" sz="1800" dirty="0" smtClean="0"/>
              <a:t>Mehr Verbreitung von Symbolen</a:t>
            </a:r>
            <a:endParaRPr lang="en-US" sz="1800" dirty="0" smtClean="0"/>
          </a:p>
          <a:p>
            <a:pPr marL="0" indent="0">
              <a:buNone/>
            </a:pPr>
            <a:endParaRPr lang="en-US" dirty="0" smtClean="0"/>
          </a:p>
          <a:p>
            <a:pPr marL="0" indent="0">
              <a:buNone/>
            </a:pPr>
            <a:endParaRPr lang="en-US" dirty="0"/>
          </a:p>
        </p:txBody>
      </p:sp>
      <p:pic>
        <p:nvPicPr>
          <p:cNvPr id="4" name="Picture 2" descr="http://u.jimdo.com/www62/o/s8bd6a639b16216af/emotion/crop/header.jpg?t=135890749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674183" y="332656"/>
            <a:ext cx="3448722" cy="656541"/>
          </a:xfrm>
          <a:prstGeom prst="rect">
            <a:avLst/>
          </a:prstGeom>
          <a:noFill/>
          <a:extLst>
            <a:ext uri="{909E8E84-426E-40DD-AFC4-6F175D3DCCD1}">
              <a14:hiddenFill xmlns:a14="http://schemas.microsoft.com/office/drawing/2010/main" xmlns="">
                <a:solidFill>
                  <a:srgbClr val="FFFFFF"/>
                </a:solidFill>
              </a14:hiddenFill>
            </a:ext>
          </a:extLst>
        </p:spPr>
      </p:pic>
      <p:cxnSp>
        <p:nvCxnSpPr>
          <p:cNvPr id="6" name="Gerade Verbindung mit Pfeil 5"/>
          <p:cNvCxnSpPr/>
          <p:nvPr/>
        </p:nvCxnSpPr>
        <p:spPr>
          <a:xfrm>
            <a:off x="3851920" y="3284984"/>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1699096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8" y="165626"/>
            <a:ext cx="8153400" cy="990600"/>
          </a:xfrm>
        </p:spPr>
        <p:txBody>
          <a:bodyPr>
            <a:noAutofit/>
          </a:bodyPr>
          <a:lstStyle/>
          <a:p>
            <a:r>
              <a:rPr lang="de-DE" sz="3600" dirty="0" smtClean="0">
                <a:solidFill>
                  <a:srgbClr val="002060"/>
                </a:solidFill>
              </a:rPr>
              <a:t>Ziele – Êziden in der </a:t>
            </a:r>
            <a:br>
              <a:rPr lang="de-DE" sz="3600" dirty="0" smtClean="0">
                <a:solidFill>
                  <a:srgbClr val="002060"/>
                </a:solidFill>
              </a:rPr>
            </a:br>
            <a:r>
              <a:rPr lang="de-DE" sz="3600" dirty="0" smtClean="0">
                <a:solidFill>
                  <a:srgbClr val="002060"/>
                </a:solidFill>
              </a:rPr>
              <a:t>Enzyklopädie - Wikipedia</a:t>
            </a:r>
            <a:endParaRPr lang="en-US" sz="3600" dirty="0">
              <a:solidFill>
                <a:srgbClr val="002060"/>
              </a:solidFill>
            </a:endParaRPr>
          </a:p>
        </p:txBody>
      </p:sp>
      <p:sp>
        <p:nvSpPr>
          <p:cNvPr id="3" name="Inhaltsplatzhalter 2"/>
          <p:cNvSpPr>
            <a:spLocks noGrp="1"/>
          </p:cNvSpPr>
          <p:nvPr>
            <p:ph sz="quarter" idx="1"/>
          </p:nvPr>
        </p:nvSpPr>
        <p:spPr>
          <a:xfrm>
            <a:off x="612648" y="1600200"/>
            <a:ext cx="8351840" cy="5257800"/>
          </a:xfrm>
        </p:spPr>
        <p:txBody>
          <a:bodyPr>
            <a:normAutofit/>
          </a:bodyPr>
          <a:lstStyle/>
          <a:p>
            <a:pPr lvl="0"/>
            <a:r>
              <a:rPr lang="de-DE" sz="1800" dirty="0" smtClean="0"/>
              <a:t>Vereinheitlichung des Êzidentums weltweit</a:t>
            </a:r>
          </a:p>
          <a:p>
            <a:pPr lvl="0"/>
            <a:r>
              <a:rPr lang="de-DE" sz="1800" dirty="0" smtClean="0"/>
              <a:t>Aufklärung auf breiter Front</a:t>
            </a:r>
          </a:p>
          <a:p>
            <a:pPr lvl="1"/>
            <a:r>
              <a:rPr lang="de-DE" sz="1800" dirty="0" smtClean="0"/>
              <a:t>Laien, Außenstehende, Öffentliche Institute, Zeigen/Finden von Quellen</a:t>
            </a:r>
          </a:p>
          <a:p>
            <a:pPr lvl="0"/>
            <a:r>
              <a:rPr lang="de-DE" sz="1800" dirty="0" smtClean="0"/>
              <a:t>Klarstellung von Information</a:t>
            </a:r>
          </a:p>
          <a:p>
            <a:pPr lvl="0"/>
            <a:r>
              <a:rPr lang="de-DE" sz="1800" dirty="0" smtClean="0"/>
              <a:t>Stärkung der Struktur</a:t>
            </a:r>
          </a:p>
          <a:p>
            <a:pPr lvl="0"/>
            <a:r>
              <a:rPr lang="de-DE" sz="1800" dirty="0" smtClean="0"/>
              <a:t>Unwahrheiten vermeiden/beseitigen</a:t>
            </a:r>
          </a:p>
          <a:p>
            <a:pPr lvl="0"/>
            <a:r>
              <a:rPr lang="de-DE" sz="1800" dirty="0" smtClean="0"/>
              <a:t>Definitionen vereinheitlichen</a:t>
            </a:r>
          </a:p>
          <a:p>
            <a:pPr lvl="0"/>
            <a:endParaRPr lang="de-DE" sz="1800" dirty="0"/>
          </a:p>
          <a:p>
            <a:pPr lvl="0"/>
            <a:r>
              <a:rPr lang="de-DE" sz="1800" dirty="0" smtClean="0"/>
              <a:t>Nächste Schritte: </a:t>
            </a:r>
          </a:p>
          <a:p>
            <a:pPr lvl="1"/>
            <a:r>
              <a:rPr lang="de-DE" sz="1800" dirty="0" smtClean="0"/>
              <a:t>Recherche über Quellen</a:t>
            </a:r>
          </a:p>
          <a:p>
            <a:pPr lvl="1"/>
            <a:r>
              <a:rPr lang="de-DE" sz="1800" dirty="0" smtClean="0"/>
              <a:t>Vergleich der einzelnen Sprachen (z.B. Deutsch, Englisch, Kurdisch, Arabisch) und Inhalte zusammentragen</a:t>
            </a:r>
          </a:p>
          <a:p>
            <a:pPr lvl="1"/>
            <a:r>
              <a:rPr lang="de-DE" sz="1800" dirty="0" smtClean="0"/>
              <a:t>Mustertext schreiben, bzw. vorhandenes aus Wikipedia ergänzen/streichen</a:t>
            </a:r>
          </a:p>
          <a:p>
            <a:pPr lvl="1"/>
            <a:r>
              <a:rPr lang="de-DE" sz="1800" dirty="0" smtClean="0"/>
              <a:t>Mustertext übersetzen in andere Sprachen</a:t>
            </a:r>
            <a:endParaRPr lang="en-US" sz="1800" dirty="0" smtClean="0"/>
          </a:p>
          <a:p>
            <a:pPr marL="0" indent="0">
              <a:buNone/>
            </a:pPr>
            <a:endParaRPr lang="en-US" dirty="0" smtClean="0"/>
          </a:p>
          <a:p>
            <a:pPr marL="0" indent="0">
              <a:buNone/>
            </a:pPr>
            <a:endParaRPr lang="en-US" dirty="0"/>
          </a:p>
        </p:txBody>
      </p:sp>
      <p:pic>
        <p:nvPicPr>
          <p:cNvPr id="4" name="Picture 2" descr="http://u.jimdo.com/www62/o/s8bd6a639b16216af/emotion/crop/header.jpg?t=135890749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674183" y="332656"/>
            <a:ext cx="3448722" cy="65654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616979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8" y="165626"/>
            <a:ext cx="8153400" cy="990600"/>
          </a:xfrm>
        </p:spPr>
        <p:txBody>
          <a:bodyPr>
            <a:normAutofit/>
          </a:bodyPr>
          <a:lstStyle/>
          <a:p>
            <a:r>
              <a:rPr lang="de-DE" dirty="0" smtClean="0">
                <a:solidFill>
                  <a:srgbClr val="002060"/>
                </a:solidFill>
              </a:rPr>
              <a:t>Vorteile Wikipedia</a:t>
            </a:r>
            <a:endParaRPr lang="en-US" dirty="0">
              <a:solidFill>
                <a:srgbClr val="002060"/>
              </a:solidFill>
            </a:endParaRPr>
          </a:p>
        </p:txBody>
      </p:sp>
      <p:sp>
        <p:nvSpPr>
          <p:cNvPr id="3" name="Inhaltsplatzhalter 2"/>
          <p:cNvSpPr>
            <a:spLocks noGrp="1"/>
          </p:cNvSpPr>
          <p:nvPr>
            <p:ph sz="quarter" idx="1"/>
          </p:nvPr>
        </p:nvSpPr>
        <p:spPr>
          <a:xfrm>
            <a:off x="612647" y="1600200"/>
            <a:ext cx="8510257" cy="5257800"/>
          </a:xfrm>
        </p:spPr>
        <p:txBody>
          <a:bodyPr>
            <a:normAutofit/>
          </a:bodyPr>
          <a:lstStyle/>
          <a:p>
            <a:pPr marL="0" indent="0">
              <a:buNone/>
            </a:pPr>
            <a:endParaRPr lang="de-DE" dirty="0" smtClean="0"/>
          </a:p>
          <a:p>
            <a:pPr marL="0" indent="0">
              <a:buNone/>
            </a:pPr>
            <a:endParaRPr lang="de-DE" dirty="0"/>
          </a:p>
          <a:p>
            <a:pPr marL="0" indent="0">
              <a:buNone/>
            </a:pPr>
            <a:r>
              <a:rPr lang="de-DE" dirty="0" err="1" smtClean="0"/>
              <a:t>Thank</a:t>
            </a:r>
            <a:r>
              <a:rPr lang="de-DE" dirty="0" smtClean="0"/>
              <a:t> </a:t>
            </a:r>
            <a:r>
              <a:rPr lang="de-DE" dirty="0" err="1" smtClean="0"/>
              <a:t>you</a:t>
            </a:r>
            <a:r>
              <a:rPr lang="de-DE" dirty="0" smtClean="0"/>
              <a:t> </a:t>
            </a:r>
            <a:r>
              <a:rPr lang="de-DE" dirty="0" err="1" smtClean="0"/>
              <a:t>for</a:t>
            </a:r>
            <a:r>
              <a:rPr lang="de-DE" dirty="0" smtClean="0"/>
              <a:t> </a:t>
            </a:r>
            <a:r>
              <a:rPr lang="de-DE" dirty="0" err="1" smtClean="0"/>
              <a:t>your</a:t>
            </a:r>
            <a:r>
              <a:rPr lang="de-DE" dirty="0" smtClean="0"/>
              <a:t> </a:t>
            </a:r>
            <a:r>
              <a:rPr lang="de-DE" dirty="0" err="1" smtClean="0"/>
              <a:t>attention</a:t>
            </a:r>
            <a:r>
              <a:rPr lang="de-DE" dirty="0" smtClean="0"/>
              <a:t>…</a:t>
            </a:r>
          </a:p>
          <a:p>
            <a:pPr marL="0" indent="0">
              <a:buNone/>
            </a:pPr>
            <a:endParaRPr lang="de-DE" dirty="0" smtClean="0"/>
          </a:p>
          <a:p>
            <a:pPr marL="0" indent="0">
              <a:buNone/>
            </a:pPr>
            <a:endParaRPr lang="de-DE" dirty="0" smtClean="0"/>
          </a:p>
          <a:p>
            <a:pPr marL="0" indent="0">
              <a:buNone/>
            </a:pPr>
            <a:endParaRPr lang="de-DE" dirty="0" smtClean="0"/>
          </a:p>
          <a:p>
            <a:pPr marL="0" indent="0">
              <a:buNone/>
            </a:pPr>
            <a:endParaRPr lang="de-DE" dirty="0"/>
          </a:p>
          <a:p>
            <a:pPr marL="0" indent="0">
              <a:buNone/>
            </a:pPr>
            <a:r>
              <a:rPr lang="de-DE" dirty="0" smtClean="0"/>
              <a:t>		        	...</a:t>
            </a:r>
            <a:r>
              <a:rPr lang="de-DE" dirty="0" err="1" smtClean="0"/>
              <a:t>we</a:t>
            </a:r>
            <a:r>
              <a:rPr lang="de-DE" dirty="0" smtClean="0"/>
              <a:t> </a:t>
            </a:r>
            <a:r>
              <a:rPr lang="de-DE" dirty="0" err="1" smtClean="0"/>
              <a:t>look</a:t>
            </a:r>
            <a:r>
              <a:rPr lang="de-DE" dirty="0" smtClean="0"/>
              <a:t> </a:t>
            </a:r>
            <a:r>
              <a:rPr lang="de-DE" dirty="0" err="1" smtClean="0"/>
              <a:t>forward</a:t>
            </a:r>
            <a:r>
              <a:rPr lang="de-DE" dirty="0" smtClean="0"/>
              <a:t> </a:t>
            </a:r>
            <a:r>
              <a:rPr lang="de-DE" dirty="0" err="1" smtClean="0"/>
              <a:t>of</a:t>
            </a:r>
            <a:r>
              <a:rPr lang="de-DE" dirty="0" smtClean="0"/>
              <a:t> a </a:t>
            </a:r>
            <a:r>
              <a:rPr lang="de-DE" dirty="0" err="1" smtClean="0"/>
              <a:t>successful</a:t>
            </a:r>
            <a:endParaRPr lang="de-DE" dirty="0" smtClean="0"/>
          </a:p>
          <a:p>
            <a:pPr marL="0" indent="0">
              <a:buNone/>
            </a:pPr>
            <a:r>
              <a:rPr lang="de-DE" dirty="0"/>
              <a:t>	</a:t>
            </a:r>
            <a:r>
              <a:rPr lang="de-DE" dirty="0" smtClean="0"/>
              <a:t>		  </a:t>
            </a:r>
            <a:r>
              <a:rPr lang="de-DE" dirty="0" err="1" smtClean="0"/>
              <a:t>project</a:t>
            </a:r>
            <a:endParaRPr lang="en-US" dirty="0" smtClean="0"/>
          </a:p>
          <a:p>
            <a:pPr marL="0" indent="0">
              <a:buNone/>
            </a:pPr>
            <a:endParaRPr lang="en-US" dirty="0"/>
          </a:p>
        </p:txBody>
      </p:sp>
      <p:pic>
        <p:nvPicPr>
          <p:cNvPr id="4" name="Picture 2" descr="http://u.jimdo.com/www62/o/s8bd6a639b16216af/emotion/crop/header.jpg?t=135890749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674183" y="332656"/>
            <a:ext cx="3448722" cy="656541"/>
          </a:xfrm>
          <a:prstGeom prst="rect">
            <a:avLst/>
          </a:prstGeom>
          <a:noFill/>
          <a:extLst>
            <a:ext uri="{909E8E84-426E-40DD-AFC4-6F175D3DCCD1}">
              <a14:hiddenFill xmlns:a14="http://schemas.microsoft.com/office/drawing/2010/main" xmlns="">
                <a:solidFill>
                  <a:srgbClr val="FFFFFF"/>
                </a:solidFill>
              </a14:hiddenFill>
            </a:ext>
          </a:extLst>
        </p:spPr>
      </p:pic>
      <p:pic>
        <p:nvPicPr>
          <p:cNvPr id="1433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12160" y="2060848"/>
            <a:ext cx="2016224" cy="26917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4339"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0898" y="3717032"/>
            <a:ext cx="3164955" cy="29214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4341" name="Picture 5" descr="https://encrypted-tbn3.gstatic.com/images?q=tbn:ANd9GcRuAFZPCfbyE_t_vsikzRyKVY-wndMc5qPRexKRC49OefOQWJ_9X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563888" y="3861048"/>
            <a:ext cx="1752600" cy="11715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08772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de-DE" dirty="0" smtClean="0">
                <a:solidFill>
                  <a:srgbClr val="002060"/>
                </a:solidFill>
              </a:rPr>
              <a:t>Statistik</a:t>
            </a:r>
            <a:endParaRPr lang="en-US" dirty="0">
              <a:solidFill>
                <a:srgbClr val="002060"/>
              </a:solidFill>
            </a:endParaRPr>
          </a:p>
        </p:txBody>
      </p:sp>
      <p:sp>
        <p:nvSpPr>
          <p:cNvPr id="3" name="Inhaltsplatzhalter 2"/>
          <p:cNvSpPr>
            <a:spLocks noGrp="1"/>
          </p:cNvSpPr>
          <p:nvPr>
            <p:ph sz="quarter" idx="1"/>
          </p:nvPr>
        </p:nvSpPr>
        <p:spPr>
          <a:xfrm>
            <a:off x="612648" y="1600200"/>
            <a:ext cx="8153400" cy="5257800"/>
          </a:xfrm>
        </p:spPr>
        <p:txBody>
          <a:bodyPr>
            <a:normAutofit lnSpcReduction="10000"/>
          </a:bodyPr>
          <a:lstStyle/>
          <a:p>
            <a:pPr>
              <a:buFont typeface="Wingdings" pitchFamily="2" charset="2"/>
              <a:buChar char="§"/>
            </a:pPr>
            <a:r>
              <a:rPr lang="de-DE" dirty="0" smtClean="0"/>
              <a:t>Deutsche Wikipedia Seite: </a:t>
            </a:r>
            <a:r>
              <a:rPr lang="de-DE" dirty="0" err="1" smtClean="0"/>
              <a:t>Jesiden</a:t>
            </a:r>
            <a:endParaRPr lang="de-DE" dirty="0" smtClean="0"/>
          </a:p>
          <a:p>
            <a:pPr lvl="1">
              <a:buFont typeface="Wingdings" pitchFamily="2" charset="2"/>
              <a:buChar char="§"/>
            </a:pPr>
            <a:r>
              <a:rPr lang="de-DE" sz="1800" dirty="0" smtClean="0"/>
              <a:t>12 DIN A4 Seiten (EN 17S. / </a:t>
            </a:r>
            <a:r>
              <a:rPr lang="de-DE" sz="1800" dirty="0" err="1" smtClean="0"/>
              <a:t>Kurdi</a:t>
            </a:r>
            <a:r>
              <a:rPr lang="de-DE" sz="1800" dirty="0" smtClean="0"/>
              <a:t> 7 S. / TR 10 S.) , 29 Quellenangaben</a:t>
            </a:r>
          </a:p>
          <a:p>
            <a:pPr>
              <a:buFont typeface="Wingdings" pitchFamily="2" charset="2"/>
              <a:buChar char="§"/>
            </a:pPr>
            <a:r>
              <a:rPr lang="de-DE" dirty="0" smtClean="0"/>
              <a:t>Sprachen weltweit:</a:t>
            </a:r>
          </a:p>
          <a:p>
            <a:pPr lvl="1">
              <a:buFont typeface="Wingdings" pitchFamily="2" charset="2"/>
              <a:buChar char="§"/>
            </a:pPr>
            <a:r>
              <a:rPr lang="de-DE" sz="1800" dirty="0" smtClean="0"/>
              <a:t>In 42 Sprachen übersetzt (u. a. </a:t>
            </a:r>
            <a:r>
              <a:rPr lang="de-DE" sz="1800" dirty="0" err="1" smtClean="0"/>
              <a:t>Kurdi</a:t>
            </a:r>
            <a:r>
              <a:rPr lang="de-DE" sz="1800" dirty="0" smtClean="0"/>
              <a:t>, Arabisch, Türkisch, Russisch, </a:t>
            </a:r>
            <a:r>
              <a:rPr lang="de-DE" sz="1800" dirty="0" err="1" smtClean="0"/>
              <a:t>Arzeri</a:t>
            </a:r>
            <a:r>
              <a:rPr lang="de-DE" sz="1800" dirty="0" smtClean="0"/>
              <a:t>, Farsi, Deutsch, Englisch, </a:t>
            </a:r>
            <a:r>
              <a:rPr lang="de-DE" sz="1800" dirty="0" err="1" smtClean="0"/>
              <a:t>Swedisch</a:t>
            </a:r>
            <a:r>
              <a:rPr lang="de-DE" sz="1800" dirty="0" smtClean="0"/>
              <a:t>, Französisch, Spanisch, Chinesisch, Japanisch, Italienisch etc.) mit einem in     Indisch</a:t>
            </a:r>
          </a:p>
          <a:p>
            <a:pPr lvl="1">
              <a:buFont typeface="Wingdings" pitchFamily="2" charset="2"/>
              <a:buChar char="§"/>
            </a:pPr>
            <a:r>
              <a:rPr lang="de-DE" sz="1800" dirty="0" err="1" smtClean="0"/>
              <a:t>Unübereinstimmungen</a:t>
            </a:r>
            <a:r>
              <a:rPr lang="de-DE" sz="1800" dirty="0" smtClean="0"/>
              <a:t> über die Anzahl der </a:t>
            </a:r>
            <a:r>
              <a:rPr lang="de-DE" sz="1800" dirty="0" err="1" smtClean="0"/>
              <a:t>Eziden</a:t>
            </a:r>
            <a:r>
              <a:rPr lang="de-DE" sz="1800" dirty="0" smtClean="0"/>
              <a:t> unter den Sprachen: 	50.000 – 1.000.000 Menschen</a:t>
            </a:r>
          </a:p>
          <a:p>
            <a:pPr lvl="1">
              <a:buFont typeface="Wingdings" pitchFamily="2" charset="2"/>
              <a:buChar char="§"/>
            </a:pPr>
            <a:r>
              <a:rPr lang="de-DE" sz="1800" dirty="0" err="1" smtClean="0"/>
              <a:t>Unübereinstimmungen</a:t>
            </a:r>
            <a:r>
              <a:rPr lang="de-DE" sz="1800" dirty="0" smtClean="0"/>
              <a:t> in den Symbolen, Wortwahl und den Inhalten: Siehe Sprachtexte</a:t>
            </a:r>
          </a:p>
          <a:p>
            <a:pPr lvl="1">
              <a:buFont typeface="Wingdings" pitchFamily="2" charset="2"/>
              <a:buChar char="§"/>
            </a:pPr>
            <a:r>
              <a:rPr lang="de-DE" sz="1800" dirty="0" smtClean="0"/>
              <a:t>Meiste u. ausführlichste Infos auf der englischen Seite</a:t>
            </a:r>
          </a:p>
          <a:p>
            <a:pPr lvl="1">
              <a:buFont typeface="Wingdings" pitchFamily="2" charset="2"/>
              <a:buChar char="§"/>
            </a:pPr>
            <a:endParaRPr lang="de-DE" dirty="0" smtClean="0"/>
          </a:p>
          <a:p>
            <a:pPr>
              <a:buFont typeface="Wingdings" pitchFamily="2" charset="2"/>
              <a:buChar char="§"/>
            </a:pPr>
            <a:r>
              <a:rPr lang="de-DE" dirty="0" smtClean="0"/>
              <a:t>Deutsche </a:t>
            </a:r>
            <a:r>
              <a:rPr lang="de-DE" dirty="0"/>
              <a:t>Wikipedia Seite: </a:t>
            </a:r>
            <a:r>
              <a:rPr lang="de-DE" dirty="0" smtClean="0"/>
              <a:t>Islam</a:t>
            </a:r>
            <a:endParaRPr lang="de-DE" dirty="0"/>
          </a:p>
          <a:p>
            <a:pPr lvl="1">
              <a:buFont typeface="Wingdings" pitchFamily="2" charset="2"/>
              <a:buChar char="§"/>
            </a:pPr>
            <a:r>
              <a:rPr lang="de-DE" sz="1800" dirty="0"/>
              <a:t>23 DIN A4 Seiten, 72 Quellenangaben, </a:t>
            </a:r>
            <a:r>
              <a:rPr lang="de-DE" sz="1800" dirty="0" smtClean="0"/>
              <a:t>194 Sprachen mit 9</a:t>
            </a:r>
            <a:endParaRPr lang="de-DE" sz="1800" dirty="0"/>
          </a:p>
        </p:txBody>
      </p:sp>
      <p:pic>
        <p:nvPicPr>
          <p:cNvPr id="4" name="Picture 2" descr="http://u.jimdo.com/www62/o/s8bd6a639b16216af/emotion/crop/header.jpg?t=135890749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674183" y="332656"/>
            <a:ext cx="3448722" cy="656541"/>
          </a:xfrm>
          <a:prstGeom prst="rect">
            <a:avLst/>
          </a:prstGeom>
          <a:noFill/>
          <a:extLst>
            <a:ext uri="{909E8E84-426E-40DD-AFC4-6F175D3DCCD1}">
              <a14:hiddenFill xmlns:a14="http://schemas.microsoft.com/office/drawing/2010/main" xmlns="">
                <a:solidFill>
                  <a:srgbClr val="FFFFFF"/>
                </a:solidFill>
              </a14:hiddenFill>
            </a:ext>
          </a:extLst>
        </p:spPr>
      </p:pic>
      <p:cxnSp>
        <p:nvCxnSpPr>
          <p:cNvPr id="6" name="Gerade Verbindung 5"/>
          <p:cNvCxnSpPr/>
          <p:nvPr/>
        </p:nvCxnSpPr>
        <p:spPr>
          <a:xfrm>
            <a:off x="729613" y="5589240"/>
            <a:ext cx="7776864" cy="0"/>
          </a:xfrm>
          <a:prstGeom prst="line">
            <a:avLst/>
          </a:prstGeom>
        </p:spPr>
        <p:style>
          <a:lnRef idx="1">
            <a:schemeClr val="accent1"/>
          </a:lnRef>
          <a:fillRef idx="0">
            <a:schemeClr val="accent1"/>
          </a:fillRef>
          <a:effectRef idx="0">
            <a:schemeClr val="accent1"/>
          </a:effectRef>
          <a:fontRef idx="minor">
            <a:schemeClr val="tx1"/>
          </a:fontRef>
        </p:style>
      </p:cxn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856253" y="6139138"/>
            <a:ext cx="219075" cy="190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883634" y="3415477"/>
            <a:ext cx="219075" cy="190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1387518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de-DE" dirty="0" smtClean="0">
                <a:solidFill>
                  <a:srgbClr val="002060"/>
                </a:solidFill>
              </a:rPr>
              <a:t>Aufbau</a:t>
            </a:r>
            <a:endParaRPr lang="en-US" dirty="0">
              <a:solidFill>
                <a:srgbClr val="002060"/>
              </a:solidFill>
            </a:endParaRPr>
          </a:p>
        </p:txBody>
      </p:sp>
      <p:sp>
        <p:nvSpPr>
          <p:cNvPr id="3" name="Inhaltsplatzhalter 2"/>
          <p:cNvSpPr>
            <a:spLocks noGrp="1"/>
          </p:cNvSpPr>
          <p:nvPr>
            <p:ph sz="quarter" idx="1"/>
          </p:nvPr>
        </p:nvSpPr>
        <p:spPr>
          <a:xfrm>
            <a:off x="457200" y="1556792"/>
            <a:ext cx="8229600" cy="5544616"/>
          </a:xfrm>
        </p:spPr>
        <p:txBody>
          <a:bodyPr>
            <a:normAutofit fontScale="40000" lnSpcReduction="20000"/>
          </a:bodyPr>
          <a:lstStyle/>
          <a:p>
            <a:r>
              <a:rPr lang="en-US" b="1" dirty="0" err="1"/>
              <a:t>Inhaltsverzeichnis</a:t>
            </a:r>
            <a:endParaRPr lang="en-US" b="1" dirty="0"/>
          </a:p>
          <a:p>
            <a:pPr lvl="0"/>
            <a:r>
              <a:rPr lang="en-US" u="sng" dirty="0">
                <a:hlinkClick r:id="rId2"/>
              </a:rPr>
              <a:t>1 </a:t>
            </a:r>
            <a:r>
              <a:rPr lang="en-US" u="sng" dirty="0" err="1">
                <a:hlinkClick r:id="rId2"/>
              </a:rPr>
              <a:t>Herkunft</a:t>
            </a:r>
            <a:r>
              <a:rPr lang="en-US" u="sng" dirty="0">
                <a:hlinkClick r:id="rId2"/>
              </a:rPr>
              <a:t> der </a:t>
            </a:r>
            <a:r>
              <a:rPr lang="en-US" u="sng" dirty="0" err="1">
                <a:hlinkClick r:id="rId2"/>
              </a:rPr>
              <a:t>Bezeichnung</a:t>
            </a:r>
            <a:endParaRPr lang="en-US" dirty="0"/>
          </a:p>
          <a:p>
            <a:pPr lvl="0"/>
            <a:r>
              <a:rPr lang="en-US" u="sng" dirty="0">
                <a:hlinkClick r:id="rId2"/>
              </a:rPr>
              <a:t>2 </a:t>
            </a:r>
            <a:r>
              <a:rPr lang="en-US" u="sng" dirty="0" err="1">
                <a:hlinkClick r:id="rId2"/>
              </a:rPr>
              <a:t>Religionsgeschichtliche</a:t>
            </a:r>
            <a:r>
              <a:rPr lang="en-US" u="sng" dirty="0">
                <a:hlinkClick r:id="rId2"/>
              </a:rPr>
              <a:t> </a:t>
            </a:r>
            <a:r>
              <a:rPr lang="en-US" u="sng" dirty="0" err="1">
                <a:hlinkClick r:id="rId2"/>
              </a:rPr>
              <a:t>Einordnung</a:t>
            </a:r>
            <a:endParaRPr lang="en-US" dirty="0"/>
          </a:p>
          <a:p>
            <a:pPr lvl="0"/>
            <a:r>
              <a:rPr lang="en-US" u="sng" dirty="0">
                <a:hlinkClick r:id="rId2"/>
              </a:rPr>
              <a:t>3 </a:t>
            </a:r>
            <a:r>
              <a:rPr lang="en-US" u="sng" dirty="0" err="1">
                <a:hlinkClick r:id="rId2"/>
              </a:rPr>
              <a:t>Lehre</a:t>
            </a:r>
            <a:r>
              <a:rPr lang="en-US" u="sng" dirty="0">
                <a:hlinkClick r:id="rId2"/>
              </a:rPr>
              <a:t> und </a:t>
            </a:r>
            <a:r>
              <a:rPr lang="en-US" u="sng" dirty="0" err="1">
                <a:hlinkClick r:id="rId2"/>
              </a:rPr>
              <a:t>Kosmogonie</a:t>
            </a:r>
            <a:endParaRPr lang="en-US" dirty="0"/>
          </a:p>
          <a:p>
            <a:pPr lvl="0"/>
            <a:r>
              <a:rPr lang="en-US" u="sng" dirty="0">
                <a:hlinkClick r:id="rId2"/>
              </a:rPr>
              <a:t>4 </a:t>
            </a:r>
            <a:r>
              <a:rPr lang="en-US" u="sng" dirty="0" err="1">
                <a:hlinkClick r:id="rId2"/>
              </a:rPr>
              <a:t>Überlieferungen</a:t>
            </a:r>
            <a:endParaRPr lang="en-US" dirty="0"/>
          </a:p>
          <a:p>
            <a:pPr lvl="0"/>
            <a:r>
              <a:rPr lang="en-US" u="sng" dirty="0">
                <a:hlinkClick r:id="rId2"/>
              </a:rPr>
              <a:t>5 </a:t>
            </a:r>
            <a:r>
              <a:rPr lang="en-US" u="sng" dirty="0" err="1">
                <a:hlinkClick r:id="rId2"/>
              </a:rPr>
              <a:t>Taus-i</a:t>
            </a:r>
            <a:r>
              <a:rPr lang="en-US" u="sng" dirty="0">
                <a:hlinkClick r:id="rId2"/>
              </a:rPr>
              <a:t> </a:t>
            </a:r>
            <a:r>
              <a:rPr lang="en-US" u="sng" dirty="0" err="1">
                <a:hlinkClick r:id="rId2"/>
              </a:rPr>
              <a:t>Melek</a:t>
            </a:r>
            <a:endParaRPr lang="en-US" dirty="0"/>
          </a:p>
          <a:p>
            <a:pPr lvl="0"/>
            <a:r>
              <a:rPr lang="en-US" u="sng" dirty="0">
                <a:hlinkClick r:id="rId2"/>
              </a:rPr>
              <a:t>6 </a:t>
            </a:r>
            <a:r>
              <a:rPr lang="en-US" u="sng" dirty="0" err="1">
                <a:hlinkClick r:id="rId2"/>
              </a:rPr>
              <a:t>Scheich</a:t>
            </a:r>
            <a:r>
              <a:rPr lang="en-US" u="sng" dirty="0">
                <a:hlinkClick r:id="rId2"/>
              </a:rPr>
              <a:t> </a:t>
            </a:r>
            <a:r>
              <a:rPr lang="en-US" u="sng" dirty="0" err="1">
                <a:hlinkClick r:id="rId2"/>
              </a:rPr>
              <a:t>Adi</a:t>
            </a:r>
            <a:endParaRPr lang="en-US" dirty="0"/>
          </a:p>
          <a:p>
            <a:pPr lvl="0"/>
            <a:r>
              <a:rPr lang="en-US" u="sng" dirty="0">
                <a:hlinkClick r:id="rId2"/>
              </a:rPr>
              <a:t>7 </a:t>
            </a:r>
            <a:r>
              <a:rPr lang="en-US" u="sng" dirty="0" err="1">
                <a:hlinkClick r:id="rId2"/>
              </a:rPr>
              <a:t>Scherfedin</a:t>
            </a:r>
            <a:endParaRPr lang="en-US" dirty="0"/>
          </a:p>
          <a:p>
            <a:pPr lvl="0"/>
            <a:r>
              <a:rPr lang="en-US" u="sng" dirty="0">
                <a:hlinkClick r:id="rId2"/>
              </a:rPr>
              <a:t>8 Das </a:t>
            </a:r>
            <a:r>
              <a:rPr lang="en-US" u="sng" dirty="0" err="1">
                <a:hlinkClick r:id="rId2"/>
              </a:rPr>
              <a:t>Kastensystem</a:t>
            </a:r>
            <a:endParaRPr lang="en-US" dirty="0"/>
          </a:p>
          <a:p>
            <a:pPr lvl="0"/>
            <a:r>
              <a:rPr lang="en-US" u="sng" dirty="0">
                <a:hlinkClick r:id="rId2"/>
              </a:rPr>
              <a:t>9 </a:t>
            </a:r>
            <a:r>
              <a:rPr lang="en-US" u="sng" dirty="0" err="1">
                <a:hlinkClick r:id="rId2"/>
              </a:rPr>
              <a:t>Jesidische</a:t>
            </a:r>
            <a:r>
              <a:rPr lang="en-US" u="sng" dirty="0">
                <a:hlinkClick r:id="rId2"/>
              </a:rPr>
              <a:t> </a:t>
            </a:r>
            <a:r>
              <a:rPr lang="en-US" u="sng" dirty="0" err="1">
                <a:hlinkClick r:id="rId2"/>
              </a:rPr>
              <a:t>Stämme</a:t>
            </a:r>
            <a:endParaRPr lang="en-US" dirty="0"/>
          </a:p>
          <a:p>
            <a:pPr lvl="0"/>
            <a:r>
              <a:rPr lang="en-US" u="sng" dirty="0">
                <a:hlinkClick r:id="rId2"/>
              </a:rPr>
              <a:t>10 </a:t>
            </a:r>
            <a:r>
              <a:rPr lang="en-US" u="sng" dirty="0" err="1">
                <a:hlinkClick r:id="rId2"/>
              </a:rPr>
              <a:t>Verbreitung</a:t>
            </a:r>
            <a:r>
              <a:rPr lang="en-US" dirty="0"/>
              <a:t> </a:t>
            </a:r>
          </a:p>
          <a:p>
            <a:pPr lvl="1"/>
            <a:r>
              <a:rPr lang="en-US" u="sng" dirty="0">
                <a:hlinkClick r:id="rId2"/>
              </a:rPr>
              <a:t>10.1 </a:t>
            </a:r>
            <a:r>
              <a:rPr lang="en-US" u="sng" dirty="0" err="1">
                <a:hlinkClick r:id="rId2"/>
              </a:rPr>
              <a:t>Jesiden</a:t>
            </a:r>
            <a:r>
              <a:rPr lang="en-US" u="sng" dirty="0">
                <a:hlinkClick r:id="rId2"/>
              </a:rPr>
              <a:t> </a:t>
            </a:r>
            <a:r>
              <a:rPr lang="en-US" u="sng" dirty="0" err="1">
                <a:hlinkClick r:id="rId2"/>
              </a:rPr>
              <a:t>im</a:t>
            </a:r>
            <a:r>
              <a:rPr lang="en-US" u="sng" dirty="0">
                <a:hlinkClick r:id="rId2"/>
              </a:rPr>
              <a:t> </a:t>
            </a:r>
            <a:r>
              <a:rPr lang="en-US" u="sng" dirty="0" err="1">
                <a:hlinkClick r:id="rId2"/>
              </a:rPr>
              <a:t>Irak</a:t>
            </a:r>
            <a:endParaRPr lang="en-US" dirty="0"/>
          </a:p>
          <a:p>
            <a:pPr lvl="1"/>
            <a:r>
              <a:rPr lang="en-US" u="sng" dirty="0">
                <a:hlinkClick r:id="rId2"/>
              </a:rPr>
              <a:t>10.2 </a:t>
            </a:r>
            <a:r>
              <a:rPr lang="en-US" u="sng" dirty="0" err="1">
                <a:hlinkClick r:id="rId2"/>
              </a:rPr>
              <a:t>Jesiden</a:t>
            </a:r>
            <a:r>
              <a:rPr lang="en-US" u="sng" dirty="0">
                <a:hlinkClick r:id="rId2"/>
              </a:rPr>
              <a:t> in der </a:t>
            </a:r>
            <a:r>
              <a:rPr lang="en-US" u="sng" dirty="0" err="1">
                <a:hlinkClick r:id="rId2"/>
              </a:rPr>
              <a:t>Türkei</a:t>
            </a:r>
            <a:endParaRPr lang="en-US" dirty="0"/>
          </a:p>
          <a:p>
            <a:pPr lvl="1"/>
            <a:r>
              <a:rPr lang="en-US" u="sng" dirty="0">
                <a:hlinkClick r:id="rId2"/>
              </a:rPr>
              <a:t>10.3 </a:t>
            </a:r>
            <a:r>
              <a:rPr lang="en-US" u="sng" dirty="0" err="1">
                <a:hlinkClick r:id="rId2"/>
              </a:rPr>
              <a:t>Jesiden</a:t>
            </a:r>
            <a:r>
              <a:rPr lang="en-US" u="sng" dirty="0">
                <a:hlinkClick r:id="rId2"/>
              </a:rPr>
              <a:t> in </a:t>
            </a:r>
            <a:r>
              <a:rPr lang="en-US" u="sng" dirty="0" err="1">
                <a:hlinkClick r:id="rId2"/>
              </a:rPr>
              <a:t>Syrien</a:t>
            </a:r>
            <a:endParaRPr lang="en-US" dirty="0"/>
          </a:p>
          <a:p>
            <a:pPr lvl="1"/>
            <a:r>
              <a:rPr lang="en-US" u="sng" dirty="0">
                <a:hlinkClick r:id="rId2"/>
              </a:rPr>
              <a:t>10.4 </a:t>
            </a:r>
            <a:r>
              <a:rPr lang="en-US" u="sng" dirty="0" err="1">
                <a:hlinkClick r:id="rId2"/>
              </a:rPr>
              <a:t>Jesiden</a:t>
            </a:r>
            <a:r>
              <a:rPr lang="en-US" u="sng" dirty="0">
                <a:hlinkClick r:id="rId2"/>
              </a:rPr>
              <a:t> </a:t>
            </a:r>
            <a:r>
              <a:rPr lang="en-US" u="sng" dirty="0" err="1">
                <a:hlinkClick r:id="rId2"/>
              </a:rPr>
              <a:t>im</a:t>
            </a:r>
            <a:r>
              <a:rPr lang="en-US" u="sng" dirty="0">
                <a:hlinkClick r:id="rId2"/>
              </a:rPr>
              <a:t> Iran</a:t>
            </a:r>
            <a:endParaRPr lang="en-US" dirty="0"/>
          </a:p>
          <a:p>
            <a:pPr lvl="1"/>
            <a:r>
              <a:rPr lang="en-US" u="sng" dirty="0">
                <a:hlinkClick r:id="rId2"/>
              </a:rPr>
              <a:t>10.5 </a:t>
            </a:r>
            <a:r>
              <a:rPr lang="en-US" u="sng" dirty="0" err="1">
                <a:hlinkClick r:id="rId2"/>
              </a:rPr>
              <a:t>Jesiden</a:t>
            </a:r>
            <a:r>
              <a:rPr lang="en-US" u="sng" dirty="0">
                <a:hlinkClick r:id="rId2"/>
              </a:rPr>
              <a:t> in der Diaspora</a:t>
            </a:r>
            <a:r>
              <a:rPr lang="en-US" dirty="0"/>
              <a:t> </a:t>
            </a:r>
          </a:p>
          <a:p>
            <a:pPr lvl="2"/>
            <a:r>
              <a:rPr lang="en-US" u="sng" dirty="0">
                <a:hlinkClick r:id="rId2"/>
              </a:rPr>
              <a:t>10.5.1 </a:t>
            </a:r>
            <a:r>
              <a:rPr lang="en-US" u="sng" dirty="0" err="1">
                <a:hlinkClick r:id="rId2"/>
              </a:rPr>
              <a:t>Kaukasus</a:t>
            </a:r>
            <a:endParaRPr lang="en-US" dirty="0"/>
          </a:p>
          <a:p>
            <a:pPr lvl="2"/>
            <a:r>
              <a:rPr lang="en-US" u="sng" dirty="0">
                <a:hlinkClick r:id="rId2"/>
              </a:rPr>
              <a:t>10.5.2 Europa und </a:t>
            </a:r>
            <a:r>
              <a:rPr lang="en-US" u="sng" dirty="0" err="1">
                <a:hlinkClick r:id="rId2"/>
              </a:rPr>
              <a:t>Amerika</a:t>
            </a:r>
            <a:endParaRPr lang="en-US" dirty="0"/>
          </a:p>
          <a:p>
            <a:pPr lvl="2"/>
            <a:r>
              <a:rPr lang="en-US" u="sng" dirty="0">
                <a:hlinkClick r:id="rId2"/>
              </a:rPr>
              <a:t>10.5.3 Deutschland</a:t>
            </a:r>
            <a:endParaRPr lang="en-US" dirty="0"/>
          </a:p>
          <a:p>
            <a:pPr lvl="0"/>
            <a:r>
              <a:rPr lang="en-US" u="sng" dirty="0">
                <a:hlinkClick r:id="rId2"/>
              </a:rPr>
              <a:t>11 </a:t>
            </a:r>
            <a:r>
              <a:rPr lang="en-US" u="sng" dirty="0" err="1">
                <a:hlinkClick r:id="rId2"/>
              </a:rPr>
              <a:t>Jesiden</a:t>
            </a:r>
            <a:r>
              <a:rPr lang="en-US" u="sng" dirty="0">
                <a:hlinkClick r:id="rId2"/>
              </a:rPr>
              <a:t> in </a:t>
            </a:r>
            <a:r>
              <a:rPr lang="en-US" u="sng" dirty="0" err="1">
                <a:hlinkClick r:id="rId2"/>
              </a:rPr>
              <a:t>literarischen</a:t>
            </a:r>
            <a:r>
              <a:rPr lang="en-US" u="sng" dirty="0">
                <a:hlinkClick r:id="rId2"/>
              </a:rPr>
              <a:t> </a:t>
            </a:r>
            <a:r>
              <a:rPr lang="en-US" u="sng" dirty="0" err="1">
                <a:hlinkClick r:id="rId2"/>
              </a:rPr>
              <a:t>Werken</a:t>
            </a:r>
            <a:endParaRPr lang="en-US" dirty="0"/>
          </a:p>
          <a:p>
            <a:pPr lvl="0"/>
            <a:r>
              <a:rPr lang="en-US" u="sng" dirty="0">
                <a:hlinkClick r:id="rId2"/>
              </a:rPr>
              <a:t>12 </a:t>
            </a:r>
            <a:r>
              <a:rPr lang="en-US" u="sng" dirty="0" err="1">
                <a:hlinkClick r:id="rId2"/>
              </a:rPr>
              <a:t>Literatur</a:t>
            </a:r>
            <a:endParaRPr lang="en-US" dirty="0"/>
          </a:p>
          <a:p>
            <a:pPr lvl="0"/>
            <a:r>
              <a:rPr lang="en-US" u="sng" dirty="0">
                <a:hlinkClick r:id="rId2"/>
              </a:rPr>
              <a:t>13 </a:t>
            </a:r>
            <a:r>
              <a:rPr lang="en-US" u="sng" dirty="0" err="1">
                <a:hlinkClick r:id="rId2"/>
              </a:rPr>
              <a:t>Weblinks</a:t>
            </a:r>
            <a:endParaRPr lang="en-US" dirty="0"/>
          </a:p>
          <a:p>
            <a:r>
              <a:rPr lang="en-US" u="sng" dirty="0">
                <a:hlinkClick r:id="rId2"/>
              </a:rPr>
              <a:t>14 </a:t>
            </a:r>
            <a:r>
              <a:rPr lang="en-US" u="sng" dirty="0" err="1">
                <a:hlinkClick r:id="rId2"/>
              </a:rPr>
              <a:t>Einzelnachweise</a:t>
            </a:r>
            <a:endParaRPr lang="en-US" dirty="0"/>
          </a:p>
        </p:txBody>
      </p:sp>
      <p:pic>
        <p:nvPicPr>
          <p:cNvPr id="4" name="Picture 2" descr="http://u.jimdo.com/www62/o/s8bd6a639b16216af/emotion/crop/header.jpg?t=1358907497"/>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674183" y="332656"/>
            <a:ext cx="3448722" cy="65654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973330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solidFill>
                  <a:srgbClr val="002060"/>
                </a:solidFill>
              </a:rPr>
              <a:t>Abschnitte</a:t>
            </a:r>
            <a:endParaRPr lang="en-US" dirty="0">
              <a:solidFill>
                <a:srgbClr val="002060"/>
              </a:solidFill>
            </a:endParaRPr>
          </a:p>
        </p:txBody>
      </p:sp>
      <p:sp>
        <p:nvSpPr>
          <p:cNvPr id="3" name="Inhaltsplatzhalter 2"/>
          <p:cNvSpPr>
            <a:spLocks noGrp="1"/>
          </p:cNvSpPr>
          <p:nvPr>
            <p:ph sz="quarter" idx="1"/>
          </p:nvPr>
        </p:nvSpPr>
        <p:spPr/>
        <p:txBody>
          <a:bodyPr>
            <a:normAutofit fontScale="85000" lnSpcReduction="10000"/>
          </a:bodyPr>
          <a:lstStyle/>
          <a:p>
            <a:pPr marL="0" indent="0">
              <a:buNone/>
            </a:pPr>
            <a:r>
              <a:rPr lang="de-DE" dirty="0" smtClean="0"/>
              <a:t>Einleitung: </a:t>
            </a:r>
          </a:p>
          <a:p>
            <a:r>
              <a:rPr lang="de-DE" dirty="0"/>
              <a:t>Die </a:t>
            </a:r>
            <a:r>
              <a:rPr lang="de-DE" b="1" dirty="0" err="1"/>
              <a:t>Jesiden</a:t>
            </a:r>
            <a:r>
              <a:rPr lang="de-DE" dirty="0"/>
              <a:t> (</a:t>
            </a:r>
            <a:r>
              <a:rPr lang="de-DE" u="sng" dirty="0">
                <a:hlinkClick r:id="rId2" tooltip="Kurdische Sprachen"/>
              </a:rPr>
              <a:t>kurdisch:</a:t>
            </a:r>
            <a:r>
              <a:rPr lang="de-DE" dirty="0"/>
              <a:t> </a:t>
            </a:r>
            <a:r>
              <a:rPr lang="de-DE" dirty="0" err="1"/>
              <a:t>ئێزیدی</a:t>
            </a:r>
            <a:r>
              <a:rPr lang="de-DE" dirty="0"/>
              <a:t>, </a:t>
            </a:r>
            <a:r>
              <a:rPr lang="de-DE" i="1" dirty="0" err="1"/>
              <a:t>Êzîdî</a:t>
            </a:r>
            <a:r>
              <a:rPr lang="de-DE" dirty="0"/>
              <a:t>; alternative Schreibweisen: </a:t>
            </a:r>
            <a:r>
              <a:rPr lang="de-DE" i="1" dirty="0" err="1"/>
              <a:t>Yeziden</a:t>
            </a:r>
            <a:r>
              <a:rPr lang="de-DE" dirty="0"/>
              <a:t>, </a:t>
            </a:r>
            <a:r>
              <a:rPr lang="de-DE" i="1" dirty="0" err="1"/>
              <a:t>Eziden</a:t>
            </a:r>
            <a:r>
              <a:rPr lang="de-DE" u="sng" baseline="30000" dirty="0">
                <a:hlinkClick r:id="rId3"/>
              </a:rPr>
              <a:t>[1]</a:t>
            </a:r>
            <a:r>
              <a:rPr lang="de-DE" dirty="0"/>
              <a:t>) sind eine </a:t>
            </a:r>
            <a:r>
              <a:rPr lang="de-DE" u="sng" dirty="0">
                <a:hlinkClick r:id="rId4" tooltip="Kurden"/>
              </a:rPr>
              <a:t>kurdische</a:t>
            </a:r>
            <a:r>
              <a:rPr lang="de-DE" dirty="0"/>
              <a:t> </a:t>
            </a:r>
            <a:r>
              <a:rPr lang="de-DE" u="sng" dirty="0">
                <a:hlinkClick r:id="rId5" tooltip="Volksgruppe"/>
              </a:rPr>
              <a:t>Volksgruppe</a:t>
            </a:r>
            <a:r>
              <a:rPr lang="de-DE" dirty="0"/>
              <a:t>, die Anhänger des </a:t>
            </a:r>
            <a:r>
              <a:rPr lang="de-DE" i="1" dirty="0" err="1"/>
              <a:t>Jesidentums</a:t>
            </a:r>
            <a:r>
              <a:rPr lang="de-DE" dirty="0"/>
              <a:t> sind; einer eigenständigen </a:t>
            </a:r>
            <a:r>
              <a:rPr lang="de-DE" u="sng" dirty="0">
                <a:hlinkClick r:id="rId6" tooltip="Monotheismus"/>
              </a:rPr>
              <a:t>monotheistischen</a:t>
            </a:r>
            <a:r>
              <a:rPr lang="de-DE" dirty="0"/>
              <a:t> </a:t>
            </a:r>
            <a:r>
              <a:rPr lang="de-DE" u="sng" dirty="0">
                <a:hlinkClick r:id="rId7" tooltip="Religion"/>
              </a:rPr>
              <a:t>Religion</a:t>
            </a:r>
            <a:r>
              <a:rPr lang="de-DE" dirty="0"/>
              <a:t>. </a:t>
            </a:r>
            <a:r>
              <a:rPr lang="de-DE" u="sng" dirty="0">
                <a:hlinkClick r:id="rId8" tooltip="Muttersprache"/>
              </a:rPr>
              <a:t>Muttersprache</a:t>
            </a:r>
            <a:r>
              <a:rPr lang="de-DE" dirty="0"/>
              <a:t> der </a:t>
            </a:r>
            <a:r>
              <a:rPr lang="de-DE" dirty="0" err="1"/>
              <a:t>Jesiden</a:t>
            </a:r>
            <a:r>
              <a:rPr lang="de-DE" dirty="0"/>
              <a:t> ist das </a:t>
            </a:r>
            <a:r>
              <a:rPr lang="de-DE" u="sng" dirty="0">
                <a:hlinkClick r:id="rId9" tooltip="Kurdistan"/>
              </a:rPr>
              <a:t>nordkurdische</a:t>
            </a:r>
            <a:r>
              <a:rPr lang="de-DE" dirty="0"/>
              <a:t> </a:t>
            </a:r>
            <a:r>
              <a:rPr lang="de-DE" u="sng" dirty="0" err="1">
                <a:hlinkClick r:id="rId10" tooltip="Kurmandschi"/>
              </a:rPr>
              <a:t>Kurmandschi</a:t>
            </a:r>
            <a:r>
              <a:rPr lang="de-DE" dirty="0"/>
              <a:t>.</a:t>
            </a:r>
            <a:endParaRPr lang="en-US" dirty="0"/>
          </a:p>
          <a:p>
            <a:r>
              <a:rPr lang="de-DE" dirty="0"/>
              <a:t>Das </a:t>
            </a:r>
            <a:r>
              <a:rPr lang="de-DE" dirty="0" err="1"/>
              <a:t>Jesidentum</a:t>
            </a:r>
            <a:r>
              <a:rPr lang="de-DE" dirty="0"/>
              <a:t> ist keine </a:t>
            </a:r>
            <a:r>
              <a:rPr lang="de-DE" u="sng" dirty="0">
                <a:hlinkClick r:id="rId11" tooltip="Missionierende Religion"/>
              </a:rPr>
              <a:t>missionierende Religion</a:t>
            </a:r>
            <a:r>
              <a:rPr lang="de-DE" dirty="0"/>
              <a:t>. Man kann nur als </a:t>
            </a:r>
            <a:r>
              <a:rPr lang="de-DE" dirty="0" err="1"/>
              <a:t>Jeside</a:t>
            </a:r>
            <a:r>
              <a:rPr lang="de-DE" dirty="0"/>
              <a:t> geboren werden. Dabei müssen beide Elternteile </a:t>
            </a:r>
            <a:r>
              <a:rPr lang="de-DE" dirty="0" err="1"/>
              <a:t>jesidischer</a:t>
            </a:r>
            <a:r>
              <a:rPr lang="de-DE" dirty="0"/>
              <a:t> Abstammung sein. Grundsätzlich bedeutet die Heirat eines </a:t>
            </a:r>
            <a:r>
              <a:rPr lang="de-DE" dirty="0" err="1"/>
              <a:t>Jesiden</a:t>
            </a:r>
            <a:r>
              <a:rPr lang="de-DE" dirty="0"/>
              <a:t> mit einem Andersgläubigen seinen Austritt aus der Religionsgemeinschaft.</a:t>
            </a:r>
            <a:endParaRPr lang="en-US" dirty="0"/>
          </a:p>
          <a:p>
            <a:pPr marL="0" indent="0">
              <a:buNone/>
            </a:pPr>
            <a:endParaRPr lang="en-US" dirty="0"/>
          </a:p>
        </p:txBody>
      </p:sp>
      <p:pic>
        <p:nvPicPr>
          <p:cNvPr id="4" name="Picture 2" descr="http://u.jimdo.com/www62/o/s8bd6a639b16216af/emotion/crop/header.jpg?t=1358907497"/>
          <p:cNvPicPr>
            <a:picLocks noChangeAspect="1" noChangeArrowheads="1"/>
          </p:cNvPicPr>
          <p:nvPr/>
        </p:nvPicPr>
        <p:blipFill>
          <a:blip r:embed="rId12" cstate="print">
            <a:extLst>
              <a:ext uri="{28A0092B-C50C-407E-A947-70E740481C1C}">
                <a14:useLocalDpi xmlns:a14="http://schemas.microsoft.com/office/drawing/2010/main" xmlns="" val="0"/>
              </a:ext>
            </a:extLst>
          </a:blip>
          <a:srcRect/>
          <a:stretch>
            <a:fillRect/>
          </a:stretch>
        </p:blipFill>
        <p:spPr bwMode="auto">
          <a:xfrm>
            <a:off x="5674183" y="332656"/>
            <a:ext cx="3448722" cy="65654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430984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solidFill>
                  <a:srgbClr val="002060"/>
                </a:solidFill>
              </a:rPr>
              <a:t>Abschnitte</a:t>
            </a:r>
            <a:endParaRPr lang="en-US" dirty="0">
              <a:solidFill>
                <a:srgbClr val="002060"/>
              </a:solidFill>
            </a:endParaRPr>
          </a:p>
        </p:txBody>
      </p:sp>
      <p:sp>
        <p:nvSpPr>
          <p:cNvPr id="3" name="Inhaltsplatzhalter 2"/>
          <p:cNvSpPr>
            <a:spLocks noGrp="1"/>
          </p:cNvSpPr>
          <p:nvPr>
            <p:ph sz="quarter" idx="1"/>
          </p:nvPr>
        </p:nvSpPr>
        <p:spPr/>
        <p:txBody>
          <a:bodyPr>
            <a:normAutofit fontScale="70000" lnSpcReduction="20000"/>
          </a:bodyPr>
          <a:lstStyle/>
          <a:p>
            <a:pPr marL="0" indent="0">
              <a:buNone/>
            </a:pPr>
            <a:r>
              <a:rPr lang="de-DE" dirty="0" smtClean="0"/>
              <a:t>Inhalte: </a:t>
            </a:r>
          </a:p>
          <a:p>
            <a:r>
              <a:rPr lang="de-DE" dirty="0"/>
              <a:t>Die </a:t>
            </a:r>
            <a:r>
              <a:rPr lang="de-DE" b="1" dirty="0" err="1"/>
              <a:t>Jesiden</a:t>
            </a:r>
            <a:r>
              <a:rPr lang="de-DE" dirty="0"/>
              <a:t> (</a:t>
            </a:r>
            <a:r>
              <a:rPr lang="de-DE" u="sng" dirty="0">
                <a:hlinkClick r:id="rId2" tooltip="Kurdische Sprachen"/>
              </a:rPr>
              <a:t>kurdisch:</a:t>
            </a:r>
            <a:r>
              <a:rPr lang="de-DE" dirty="0"/>
              <a:t> </a:t>
            </a:r>
            <a:r>
              <a:rPr lang="de-DE" dirty="0" err="1"/>
              <a:t>ئێزیدی</a:t>
            </a:r>
            <a:r>
              <a:rPr lang="de-DE" dirty="0"/>
              <a:t>, </a:t>
            </a:r>
            <a:r>
              <a:rPr lang="de-DE" i="1" dirty="0" err="1"/>
              <a:t>Êzîdî</a:t>
            </a:r>
            <a:r>
              <a:rPr lang="de-DE" dirty="0"/>
              <a:t>; alternative Schreibweisen: </a:t>
            </a:r>
            <a:r>
              <a:rPr lang="de-DE" i="1" dirty="0" err="1"/>
              <a:t>Yeziden</a:t>
            </a:r>
            <a:r>
              <a:rPr lang="de-DE" dirty="0"/>
              <a:t>, </a:t>
            </a:r>
            <a:r>
              <a:rPr lang="de-DE" i="1" dirty="0" err="1"/>
              <a:t>Eziden</a:t>
            </a:r>
            <a:r>
              <a:rPr lang="de-DE" u="sng" baseline="30000" dirty="0">
                <a:hlinkClick r:id="rId3"/>
              </a:rPr>
              <a:t>[1]</a:t>
            </a:r>
            <a:r>
              <a:rPr lang="de-DE" dirty="0"/>
              <a:t>) sind eine </a:t>
            </a:r>
            <a:r>
              <a:rPr lang="de-DE" u="sng" dirty="0">
                <a:hlinkClick r:id="rId4" tooltip="Kurden"/>
              </a:rPr>
              <a:t>kurdische</a:t>
            </a:r>
            <a:r>
              <a:rPr lang="de-DE" dirty="0"/>
              <a:t> </a:t>
            </a:r>
            <a:r>
              <a:rPr lang="de-DE" u="sng" dirty="0">
                <a:hlinkClick r:id="rId5" tooltip="Volksgruppe"/>
              </a:rPr>
              <a:t>Volksgruppe</a:t>
            </a:r>
            <a:r>
              <a:rPr lang="de-DE" dirty="0"/>
              <a:t>, die Anhänger des </a:t>
            </a:r>
            <a:r>
              <a:rPr lang="de-DE" i="1" dirty="0" err="1"/>
              <a:t>Jesidentums</a:t>
            </a:r>
            <a:r>
              <a:rPr lang="de-DE" dirty="0"/>
              <a:t> sind; einer eigenständigen </a:t>
            </a:r>
            <a:r>
              <a:rPr lang="de-DE" u="sng" dirty="0">
                <a:hlinkClick r:id="rId6" tooltip="Monotheismus"/>
              </a:rPr>
              <a:t>monotheistischen</a:t>
            </a:r>
            <a:r>
              <a:rPr lang="de-DE" dirty="0"/>
              <a:t> </a:t>
            </a:r>
            <a:r>
              <a:rPr lang="de-DE" u="sng" dirty="0">
                <a:hlinkClick r:id="rId7" tooltip="Religion"/>
              </a:rPr>
              <a:t>Religion</a:t>
            </a:r>
            <a:r>
              <a:rPr lang="de-DE" dirty="0"/>
              <a:t>. </a:t>
            </a:r>
            <a:r>
              <a:rPr lang="de-DE" u="sng" dirty="0">
                <a:hlinkClick r:id="rId8" tooltip="Muttersprache"/>
              </a:rPr>
              <a:t>Muttersprache</a:t>
            </a:r>
            <a:r>
              <a:rPr lang="de-DE" dirty="0"/>
              <a:t> der </a:t>
            </a:r>
            <a:r>
              <a:rPr lang="de-DE" dirty="0" err="1"/>
              <a:t>Jesiden</a:t>
            </a:r>
            <a:r>
              <a:rPr lang="de-DE" dirty="0"/>
              <a:t> ist das </a:t>
            </a:r>
            <a:r>
              <a:rPr lang="de-DE" u="sng" dirty="0">
                <a:hlinkClick r:id="rId9" tooltip="Kurdistan"/>
              </a:rPr>
              <a:t>nordkurdische</a:t>
            </a:r>
            <a:r>
              <a:rPr lang="de-DE" dirty="0"/>
              <a:t> </a:t>
            </a:r>
            <a:r>
              <a:rPr lang="de-DE" u="sng" dirty="0" err="1">
                <a:hlinkClick r:id="rId10" tooltip="Kurmandschi"/>
              </a:rPr>
              <a:t>Kurmandschi</a:t>
            </a:r>
            <a:r>
              <a:rPr lang="de-DE" dirty="0"/>
              <a:t>.</a:t>
            </a:r>
            <a:endParaRPr lang="en-US" dirty="0"/>
          </a:p>
          <a:p>
            <a:r>
              <a:rPr lang="de-DE" dirty="0"/>
              <a:t>Das </a:t>
            </a:r>
            <a:r>
              <a:rPr lang="de-DE" dirty="0" err="1"/>
              <a:t>Jesidentum</a:t>
            </a:r>
            <a:r>
              <a:rPr lang="de-DE" dirty="0"/>
              <a:t> ist keine </a:t>
            </a:r>
            <a:r>
              <a:rPr lang="de-DE" u="sng" dirty="0">
                <a:hlinkClick r:id="rId11" tooltip="Missionierende Religion"/>
              </a:rPr>
              <a:t>missionierende Religion</a:t>
            </a:r>
            <a:r>
              <a:rPr lang="de-DE" dirty="0"/>
              <a:t>. Man kann nur als </a:t>
            </a:r>
            <a:r>
              <a:rPr lang="de-DE" dirty="0" err="1"/>
              <a:t>Jeside</a:t>
            </a:r>
            <a:r>
              <a:rPr lang="de-DE" dirty="0"/>
              <a:t> geboren werden. Dabei müssen beide Elternteile </a:t>
            </a:r>
            <a:r>
              <a:rPr lang="de-DE" dirty="0" err="1"/>
              <a:t>jesidischer</a:t>
            </a:r>
            <a:r>
              <a:rPr lang="de-DE" dirty="0"/>
              <a:t> Abstammung sein. Grundsätzlich bedeutet die Heirat eines </a:t>
            </a:r>
            <a:r>
              <a:rPr lang="de-DE" dirty="0" err="1"/>
              <a:t>Jesiden</a:t>
            </a:r>
            <a:r>
              <a:rPr lang="de-DE" dirty="0"/>
              <a:t> mit einem Andersgläubigen seinen Austritt aus der Religionsgemeinschaft</a:t>
            </a:r>
            <a:r>
              <a:rPr lang="de-DE" dirty="0" smtClean="0"/>
              <a:t>.</a:t>
            </a:r>
          </a:p>
          <a:p>
            <a:endParaRPr lang="en-US" dirty="0" smtClean="0"/>
          </a:p>
          <a:p>
            <a:pPr marL="0" indent="0">
              <a:buNone/>
            </a:pPr>
            <a:r>
              <a:rPr lang="de-DE" b="1" dirty="0"/>
              <a:t> </a:t>
            </a:r>
            <a:r>
              <a:rPr lang="de-DE" b="1" dirty="0" smtClean="0"/>
              <a:t>    Herkunft </a:t>
            </a:r>
            <a:r>
              <a:rPr lang="de-DE" b="1" dirty="0"/>
              <a:t>der Bezeichnung </a:t>
            </a:r>
            <a:endParaRPr lang="en-US" b="1" dirty="0"/>
          </a:p>
          <a:p>
            <a:r>
              <a:rPr lang="de-DE" dirty="0"/>
              <a:t>Die Herkunft der Bezeichnung ist bis heute ungeklärt. Wissenschaftler führen die Bezeichnung </a:t>
            </a:r>
            <a:r>
              <a:rPr lang="de-DE" i="1" dirty="0" err="1"/>
              <a:t>Jesidi</a:t>
            </a:r>
            <a:r>
              <a:rPr lang="de-DE" dirty="0"/>
              <a:t> auf den Kalifen </a:t>
            </a:r>
            <a:r>
              <a:rPr lang="de-DE" u="sng" dirty="0" err="1">
                <a:hlinkClick r:id="rId12" tooltip="Yazid I."/>
              </a:rPr>
              <a:t>Yazid</a:t>
            </a:r>
            <a:r>
              <a:rPr lang="de-DE" u="sng" dirty="0">
                <a:hlinkClick r:id="rId12" tooltip="Yazid I."/>
              </a:rPr>
              <a:t> I.</a:t>
            </a:r>
            <a:r>
              <a:rPr lang="de-DE" dirty="0"/>
              <a:t> zurück. Unter </a:t>
            </a:r>
            <a:r>
              <a:rPr lang="de-DE" dirty="0" err="1"/>
              <a:t>Jesiden</a:t>
            </a:r>
            <a:r>
              <a:rPr lang="de-DE" dirty="0"/>
              <a:t> wird die Bezeichnung auf das Altiranische </a:t>
            </a:r>
            <a:r>
              <a:rPr lang="de-DE" i="1" dirty="0" err="1"/>
              <a:t>Yazata</a:t>
            </a:r>
            <a:r>
              <a:rPr lang="de-DE" dirty="0"/>
              <a:t> für ‚göttliches Wesen‘ zurückgeführt. Eine weitere etymologische Ableitung benutzt den Bezug zu </a:t>
            </a:r>
            <a:r>
              <a:rPr lang="de-DE" i="1" dirty="0" err="1"/>
              <a:t>ez</a:t>
            </a:r>
            <a:r>
              <a:rPr lang="de-DE" i="1" dirty="0"/>
              <a:t> </a:t>
            </a:r>
            <a:r>
              <a:rPr lang="de-DE" i="1" dirty="0" err="1"/>
              <a:t>dā</a:t>
            </a:r>
            <a:r>
              <a:rPr lang="de-DE" dirty="0"/>
              <a:t> (‚Gott schuf‘).</a:t>
            </a:r>
            <a:r>
              <a:rPr lang="de-DE" u="sng" baseline="30000" dirty="0">
                <a:hlinkClick r:id="rId3"/>
              </a:rPr>
              <a:t>[2]</a:t>
            </a:r>
            <a:endParaRPr lang="en-US" dirty="0"/>
          </a:p>
          <a:p>
            <a:pPr marL="0" indent="0">
              <a:buNone/>
            </a:pPr>
            <a:endParaRPr lang="en-US" dirty="0"/>
          </a:p>
        </p:txBody>
      </p:sp>
      <p:pic>
        <p:nvPicPr>
          <p:cNvPr id="4" name="Picture 2" descr="http://u.jimdo.com/www62/o/s8bd6a639b16216af/emotion/crop/header.jpg?t=1358907497"/>
          <p:cNvPicPr>
            <a:picLocks noChangeAspect="1" noChangeArrowheads="1"/>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5674183" y="332656"/>
            <a:ext cx="3448722" cy="65654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68036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solidFill>
                  <a:srgbClr val="002060"/>
                </a:solidFill>
              </a:rPr>
              <a:t>Abschnitte</a:t>
            </a:r>
            <a:endParaRPr lang="en-US" dirty="0">
              <a:solidFill>
                <a:srgbClr val="002060"/>
              </a:solidFill>
            </a:endParaRPr>
          </a:p>
        </p:txBody>
      </p:sp>
      <p:sp>
        <p:nvSpPr>
          <p:cNvPr id="3" name="Inhaltsplatzhalter 2"/>
          <p:cNvSpPr>
            <a:spLocks noGrp="1"/>
          </p:cNvSpPr>
          <p:nvPr>
            <p:ph sz="quarter" idx="1"/>
          </p:nvPr>
        </p:nvSpPr>
        <p:spPr/>
        <p:txBody>
          <a:bodyPr>
            <a:normAutofit fontScale="47500" lnSpcReduction="20000"/>
          </a:bodyPr>
          <a:lstStyle/>
          <a:p>
            <a:pPr marL="0" indent="0">
              <a:buNone/>
            </a:pPr>
            <a:r>
              <a:rPr lang="de-DE" dirty="0" smtClean="0"/>
              <a:t>Inhalte: </a:t>
            </a:r>
          </a:p>
          <a:p>
            <a:r>
              <a:rPr lang="de-DE" sz="3800" b="1" dirty="0"/>
              <a:t>Religionsgeschichtliche Einordnung </a:t>
            </a:r>
            <a:endParaRPr lang="en-US" sz="3800" b="1" dirty="0"/>
          </a:p>
          <a:p>
            <a:r>
              <a:rPr lang="de-DE" sz="3800" dirty="0"/>
              <a:t>Während die ältere religionsgeschichtliche Forschung die </a:t>
            </a:r>
            <a:r>
              <a:rPr lang="de-DE" sz="3800" dirty="0" err="1"/>
              <a:t>jesidische</a:t>
            </a:r>
            <a:r>
              <a:rPr lang="de-DE" sz="3800" dirty="0"/>
              <a:t> Religion zunächst als eine Abspaltung vom </a:t>
            </a:r>
            <a:r>
              <a:rPr lang="de-DE" sz="3800" u="sng" dirty="0">
                <a:hlinkClick r:id="rId2" tooltip="Islam"/>
              </a:rPr>
              <a:t>Islam</a:t>
            </a:r>
            <a:r>
              <a:rPr lang="de-DE" sz="3800" dirty="0"/>
              <a:t> oder als eine „iranische“ Religion zu verstehen versuchte, wird in jüngerer Zeit der eigenständige, wenn auch auf einem komplexen Prozess der Adaption von Elementen anderer Religionen beruhende Charakter der </a:t>
            </a:r>
            <a:r>
              <a:rPr lang="de-DE" sz="3800" dirty="0" err="1"/>
              <a:t>jesidischen</a:t>
            </a:r>
            <a:r>
              <a:rPr lang="de-DE" sz="3800" dirty="0"/>
              <a:t> Religion betont. Die Verwandtschaft der </a:t>
            </a:r>
            <a:r>
              <a:rPr lang="de-DE" sz="3800" u="sng" dirty="0">
                <a:hlinkClick r:id="rId3" tooltip="Kosmogonie"/>
              </a:rPr>
              <a:t>kosmogonischen</a:t>
            </a:r>
            <a:r>
              <a:rPr lang="de-DE" sz="3800" dirty="0"/>
              <a:t> Vorstellungen mit dem </a:t>
            </a:r>
            <a:r>
              <a:rPr lang="de-DE" sz="3800" u="sng" dirty="0">
                <a:hlinkClick r:id="rId4" tooltip="Zoroastrismus"/>
              </a:rPr>
              <a:t>Zoroastrismus</a:t>
            </a:r>
            <a:r>
              <a:rPr lang="de-DE" sz="3800" dirty="0"/>
              <a:t> führt zur Annahme, dass hier eine ursprüngliche Verwandtschaft bestehen könnte. Weitere Elemente werden auf das </a:t>
            </a:r>
            <a:r>
              <a:rPr lang="de-DE" sz="3800" u="sng" dirty="0">
                <a:hlinkClick r:id="rId5" tooltip="Christlicher Orient"/>
              </a:rPr>
              <a:t>orientalische Christentum</a:t>
            </a:r>
            <a:r>
              <a:rPr lang="de-DE" sz="3800" dirty="0"/>
              <a:t>, besonders die </a:t>
            </a:r>
            <a:r>
              <a:rPr lang="de-DE" sz="3800" u="sng" dirty="0" err="1">
                <a:hlinkClick r:id="rId6" tooltip="Nestorianismus"/>
              </a:rPr>
              <a:t>nestorianische</a:t>
            </a:r>
            <a:r>
              <a:rPr lang="de-DE" sz="3800" dirty="0"/>
              <a:t> </a:t>
            </a:r>
            <a:r>
              <a:rPr lang="de-DE" sz="3800" u="sng" dirty="0">
                <a:hlinkClick r:id="rId7" tooltip="Eucharistie"/>
              </a:rPr>
              <a:t>Eucharistie</a:t>
            </a:r>
            <a:r>
              <a:rPr lang="de-DE" sz="3800" dirty="0"/>
              <a:t>, den </a:t>
            </a:r>
            <a:r>
              <a:rPr lang="de-DE" sz="3800" u="sng" dirty="0" err="1">
                <a:hlinkClick r:id="rId8" tooltip="Mandäer"/>
              </a:rPr>
              <a:t>Mandäismus</a:t>
            </a:r>
            <a:r>
              <a:rPr lang="de-DE" sz="3800" dirty="0"/>
              <a:t>, den </a:t>
            </a:r>
            <a:r>
              <a:rPr lang="de-DE" sz="3800" u="sng" dirty="0">
                <a:hlinkClick r:id="rId9" tooltip="Manichäismus"/>
              </a:rPr>
              <a:t>Manichäismus</a:t>
            </a:r>
            <a:r>
              <a:rPr lang="de-DE" sz="3800" dirty="0"/>
              <a:t> und die </a:t>
            </a:r>
            <a:r>
              <a:rPr lang="de-DE" sz="3800" u="sng" dirty="0">
                <a:hlinkClick r:id="rId10" tooltip="Gnosis"/>
              </a:rPr>
              <a:t>Gnosis</a:t>
            </a:r>
            <a:r>
              <a:rPr lang="de-DE" sz="3800" dirty="0"/>
              <a:t> bezogen. Nach Ansicht der </a:t>
            </a:r>
            <a:r>
              <a:rPr lang="de-DE" sz="3800" dirty="0" err="1"/>
              <a:t>Jesiden</a:t>
            </a:r>
            <a:r>
              <a:rPr lang="de-DE" sz="3800" dirty="0"/>
              <a:t> soll ihre Religion älter als das Christentum sein und sich aus dem altpersischen </a:t>
            </a:r>
            <a:r>
              <a:rPr lang="de-DE" sz="3800" u="sng" dirty="0">
                <a:hlinkClick r:id="rId11" tooltip="Mithraismus"/>
              </a:rPr>
              <a:t>Mithras-Kult</a:t>
            </a:r>
            <a:r>
              <a:rPr lang="de-DE" sz="3800" dirty="0"/>
              <a:t> oder aus den Kulten der </a:t>
            </a:r>
            <a:r>
              <a:rPr lang="de-DE" sz="3800" u="sng" dirty="0">
                <a:hlinkClick r:id="rId12" tooltip="Medien (Land)"/>
              </a:rPr>
              <a:t>Meder</a:t>
            </a:r>
            <a:r>
              <a:rPr lang="de-DE" sz="3800" dirty="0"/>
              <a:t> entwickelt haben.</a:t>
            </a:r>
            <a:endParaRPr lang="en-US" sz="3800" dirty="0"/>
          </a:p>
          <a:p>
            <a:r>
              <a:rPr lang="de-DE" sz="3800" dirty="0"/>
              <a:t>Im 19. und zu Beginn des 20. Jahrhunderts wurden die </a:t>
            </a:r>
            <a:r>
              <a:rPr lang="de-DE" sz="3800" dirty="0" err="1"/>
              <a:t>Jesiden</a:t>
            </a:r>
            <a:r>
              <a:rPr lang="de-DE" sz="3800" dirty="0"/>
              <a:t> von Außenstehenden teilweise als „</a:t>
            </a:r>
            <a:r>
              <a:rPr lang="de-DE" sz="3800" u="sng" dirty="0">
                <a:hlinkClick r:id="rId13" tooltip="Teufelsanbetung"/>
              </a:rPr>
              <a:t>Teufelsanbeter</a:t>
            </a:r>
            <a:r>
              <a:rPr lang="de-DE" sz="3800" dirty="0"/>
              <a:t>“ bezeichnet.</a:t>
            </a:r>
            <a:r>
              <a:rPr lang="de-DE" sz="3800" u="sng" baseline="30000" dirty="0">
                <a:hlinkClick r:id="rId14"/>
              </a:rPr>
              <a:t>[3]</a:t>
            </a:r>
            <a:r>
              <a:rPr lang="de-DE" sz="3800" dirty="0"/>
              <a:t> Diese Fremdbezeichnung beruht darauf, dass europäische Reisende sich auf die Berichte der Muslime in der Nachbarschaft der </a:t>
            </a:r>
            <a:r>
              <a:rPr lang="de-DE" sz="3800" dirty="0" err="1"/>
              <a:t>Jesiden</a:t>
            </a:r>
            <a:r>
              <a:rPr lang="de-DE" sz="3800" dirty="0"/>
              <a:t> bezogen. Für die islamische Umgebung waren die </a:t>
            </a:r>
            <a:r>
              <a:rPr lang="de-DE" sz="3800" dirty="0" err="1"/>
              <a:t>Jesiden</a:t>
            </a:r>
            <a:r>
              <a:rPr lang="de-DE" sz="3800" dirty="0"/>
              <a:t> andersgläubig und es war die Bezeichnung „Teufelsanbeter“ entstanden, da die religiösen Regeln unverstanden blieben</a:t>
            </a:r>
            <a:r>
              <a:rPr lang="de-DE" sz="3800" dirty="0" smtClean="0"/>
              <a:t>.</a:t>
            </a:r>
            <a:endParaRPr lang="en-US" sz="3800" dirty="0"/>
          </a:p>
        </p:txBody>
      </p:sp>
      <p:pic>
        <p:nvPicPr>
          <p:cNvPr id="4" name="Picture 2" descr="http://u.jimdo.com/www62/o/s8bd6a639b16216af/emotion/crop/header.jpg?t=1358907497"/>
          <p:cNvPicPr>
            <a:picLocks noChangeAspect="1" noChangeArrowheads="1"/>
          </p:cNvPicPr>
          <p:nvPr/>
        </p:nvPicPr>
        <p:blipFill>
          <a:blip r:embed="rId15" cstate="print">
            <a:extLst>
              <a:ext uri="{28A0092B-C50C-407E-A947-70E740481C1C}">
                <a14:useLocalDpi xmlns:a14="http://schemas.microsoft.com/office/drawing/2010/main" xmlns="" val="0"/>
              </a:ext>
            </a:extLst>
          </a:blip>
          <a:srcRect/>
          <a:stretch>
            <a:fillRect/>
          </a:stretch>
        </p:blipFill>
        <p:spPr bwMode="auto">
          <a:xfrm>
            <a:off x="5674183" y="332656"/>
            <a:ext cx="3448722" cy="656541"/>
          </a:xfrm>
          <a:prstGeom prst="rect">
            <a:avLst/>
          </a:prstGeom>
          <a:noFill/>
          <a:extLst>
            <a:ext uri="{909E8E84-426E-40DD-AFC4-6F175D3DCCD1}">
              <a14:hiddenFill xmlns:a14="http://schemas.microsoft.com/office/drawing/2010/main" xmlns="">
                <a:solidFill>
                  <a:srgbClr val="FFFFFF"/>
                </a:solidFill>
              </a14:hiddenFill>
            </a:ext>
          </a:extLst>
        </p:spPr>
      </p:pic>
      <p:sp>
        <p:nvSpPr>
          <p:cNvPr id="6" name="Pfeil nach unten 5"/>
          <p:cNvSpPr/>
          <p:nvPr/>
        </p:nvSpPr>
        <p:spPr>
          <a:xfrm rot="16200000">
            <a:off x="568624" y="4912263"/>
            <a:ext cx="158214" cy="360040"/>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xmlns="" val="36345869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solidFill>
                  <a:srgbClr val="002060"/>
                </a:solidFill>
              </a:rPr>
              <a:t>Abschnitte</a:t>
            </a:r>
            <a:endParaRPr lang="en-US" dirty="0">
              <a:solidFill>
                <a:srgbClr val="002060"/>
              </a:solidFill>
            </a:endParaRPr>
          </a:p>
        </p:txBody>
      </p:sp>
      <p:sp>
        <p:nvSpPr>
          <p:cNvPr id="3" name="Inhaltsplatzhalter 2"/>
          <p:cNvSpPr>
            <a:spLocks noGrp="1"/>
          </p:cNvSpPr>
          <p:nvPr>
            <p:ph sz="quarter" idx="1"/>
          </p:nvPr>
        </p:nvSpPr>
        <p:spPr>
          <a:xfrm>
            <a:off x="612648" y="1600200"/>
            <a:ext cx="8153400" cy="5141168"/>
          </a:xfrm>
        </p:spPr>
        <p:txBody>
          <a:bodyPr>
            <a:normAutofit fontScale="92500"/>
          </a:bodyPr>
          <a:lstStyle/>
          <a:p>
            <a:pPr marL="0" indent="0">
              <a:buNone/>
            </a:pPr>
            <a:r>
              <a:rPr lang="de-DE" dirty="0" smtClean="0"/>
              <a:t>Inhalte: </a:t>
            </a:r>
          </a:p>
          <a:p>
            <a:r>
              <a:rPr lang="de-DE" b="1" dirty="0"/>
              <a:t>Taus-i Melek </a:t>
            </a:r>
            <a:endParaRPr lang="en-US" b="1" dirty="0"/>
          </a:p>
          <a:p>
            <a:r>
              <a:rPr lang="de-DE" sz="1900" dirty="0"/>
              <a:t>Eine zentrale Bedeutung in den </a:t>
            </a:r>
            <a:r>
              <a:rPr lang="de-DE" sz="1900" dirty="0" err="1"/>
              <a:t>jesidischen</a:t>
            </a:r>
            <a:r>
              <a:rPr lang="de-DE" sz="1900" dirty="0"/>
              <a:t> Glaubensvorstellungen hat </a:t>
            </a:r>
            <a:r>
              <a:rPr lang="de-DE" sz="1900" i="1" u="sng" dirty="0">
                <a:hlinkClick r:id="rId2" tooltip="Melek Taus"/>
              </a:rPr>
              <a:t>Taus-i Melek</a:t>
            </a:r>
            <a:r>
              <a:rPr lang="de-DE" sz="1900" dirty="0"/>
              <a:t>, der „Engel Pfau“, dessen Symbol ein </a:t>
            </a:r>
            <a:r>
              <a:rPr lang="de-DE" sz="1900" u="sng" dirty="0">
                <a:hlinkClick r:id="rId3" tooltip="Blauer Pfau"/>
              </a:rPr>
              <a:t>Pfau</a:t>
            </a:r>
            <a:r>
              <a:rPr lang="de-DE" sz="1900" dirty="0"/>
              <a:t> ist. Nach der </a:t>
            </a:r>
            <a:r>
              <a:rPr lang="de-DE" sz="1900" dirty="0" err="1"/>
              <a:t>jesidischen</a:t>
            </a:r>
            <a:r>
              <a:rPr lang="de-DE" sz="1900" dirty="0"/>
              <a:t> </a:t>
            </a:r>
            <a:r>
              <a:rPr lang="de-DE" sz="1900" u="sng" dirty="0">
                <a:hlinkClick r:id="rId4" tooltip="Mythologie"/>
              </a:rPr>
              <a:t>Mythologie</a:t>
            </a:r>
            <a:r>
              <a:rPr lang="de-DE" sz="1900" dirty="0"/>
              <a:t> hat er in besonderer Weise der Allmächtigkeit Gottes gehuldigt und wurde deshalb von Gott zum Oberhaupt der sieben </a:t>
            </a:r>
            <a:r>
              <a:rPr lang="de-DE" sz="1900" u="sng" dirty="0">
                <a:hlinkClick r:id="rId5" tooltip="Engel"/>
              </a:rPr>
              <a:t>Engel</a:t>
            </a:r>
            <a:r>
              <a:rPr lang="de-DE" sz="1900" dirty="0"/>
              <a:t> erkoren. Zwar wollte er sich dem Mythos nach selbst einmal zum Gott erheben, fiel deswegen in Ungnade, doch er bereute seine Vermessenheit und büßte dafür in der Hölle</a:t>
            </a:r>
            <a:r>
              <a:rPr lang="de-DE" sz="1900" b="1" dirty="0"/>
              <a:t>.</a:t>
            </a:r>
            <a:r>
              <a:rPr lang="de-DE" sz="1900" b="1" u="sng" baseline="30000" dirty="0">
                <a:hlinkClick r:id="rId6"/>
              </a:rPr>
              <a:t>[</a:t>
            </a:r>
            <a:r>
              <a:rPr lang="de-DE" sz="1900" b="1" u="sng" baseline="30000" dirty="0">
                <a:solidFill>
                  <a:srgbClr val="FF0000"/>
                </a:solidFill>
                <a:hlinkClick r:id="rId6"/>
              </a:rPr>
              <a:t>6</a:t>
            </a:r>
            <a:r>
              <a:rPr lang="de-DE" sz="1900" b="1" u="sng" baseline="30000" dirty="0">
                <a:hlinkClick r:id="rId6"/>
              </a:rPr>
              <a:t>]</a:t>
            </a:r>
            <a:r>
              <a:rPr lang="de-DE" sz="1900" dirty="0"/>
              <a:t> Seine Schuld wurde ihm schließlich vergeben, seither dient er Gott als Wächter der Welt sowie als Mittler und Ansprechpartner zu den Gläubigen. Nach der Schöpfungsgeschichte der </a:t>
            </a:r>
            <a:r>
              <a:rPr lang="de-DE" sz="1900" dirty="0" err="1"/>
              <a:t>Jesiden</a:t>
            </a:r>
            <a:r>
              <a:rPr lang="de-DE" sz="1900" dirty="0"/>
              <a:t> ist Taus-i Melek, den Gott mit sechs weiteren Engeln aus seinem Licht schuf, an der gesamten Schöpfung, an dem göttlichen Plan, aktiv beteiligt.</a:t>
            </a:r>
            <a:endParaRPr lang="en-US" sz="1900" dirty="0"/>
          </a:p>
          <a:p>
            <a:r>
              <a:rPr lang="de-DE" sz="1900" i="1" dirty="0"/>
              <a:t>„Wir glauben, dass er ein stolzer Engel ist, der rebellierte und deswegen von Gott in die Hölle verbannt wurde. Er blieb dort 40.000 Jahre, bis seine Tränen das Feuer der Unterwelt auslöschten. Jetzt hat er sich mit Gott versöhnt.“</a:t>
            </a:r>
            <a:endParaRPr lang="en-US" sz="1900" i="1" dirty="0"/>
          </a:p>
          <a:p>
            <a:r>
              <a:rPr lang="de-DE" sz="1900" i="1" dirty="0"/>
              <a:t>– Halil </a:t>
            </a:r>
            <a:r>
              <a:rPr lang="de-DE" sz="1900" i="1" dirty="0" err="1"/>
              <a:t>Savucu</a:t>
            </a:r>
            <a:r>
              <a:rPr lang="de-DE" sz="1900" i="1" dirty="0"/>
              <a:t>, Vorsitzender der „Plattform</a:t>
            </a:r>
            <a:r>
              <a:rPr lang="de-DE" sz="1900" i="1" u="sng" baseline="30000" dirty="0">
                <a:hlinkClick r:id="rId6"/>
              </a:rPr>
              <a:t>[7]</a:t>
            </a:r>
            <a:r>
              <a:rPr lang="de-DE" sz="1900" i="1" dirty="0"/>
              <a:t> </a:t>
            </a:r>
            <a:r>
              <a:rPr lang="de-DE" sz="1900" i="1" dirty="0" err="1"/>
              <a:t>Ezidischer</a:t>
            </a:r>
            <a:r>
              <a:rPr lang="de-DE" sz="1900" i="1" dirty="0"/>
              <a:t> Celler“</a:t>
            </a:r>
            <a:r>
              <a:rPr lang="de-DE" sz="1900" u="sng" baseline="30000" dirty="0">
                <a:hlinkClick r:id="rId6"/>
              </a:rPr>
              <a:t>[8]</a:t>
            </a:r>
            <a:endParaRPr lang="en-US" sz="1900" dirty="0"/>
          </a:p>
          <a:p>
            <a:pPr marL="0" indent="0">
              <a:buNone/>
            </a:pPr>
            <a:endParaRPr lang="en-US" dirty="0"/>
          </a:p>
        </p:txBody>
      </p:sp>
      <p:pic>
        <p:nvPicPr>
          <p:cNvPr id="4" name="Picture 2" descr="http://u.jimdo.com/www62/o/s8bd6a639b16216af/emotion/crop/header.jpg?t=1358907497"/>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5674183" y="332656"/>
            <a:ext cx="3448722" cy="656541"/>
          </a:xfrm>
          <a:prstGeom prst="rect">
            <a:avLst/>
          </a:prstGeom>
          <a:noFill/>
          <a:extLst>
            <a:ext uri="{909E8E84-426E-40DD-AFC4-6F175D3DCCD1}">
              <a14:hiddenFill xmlns:a14="http://schemas.microsoft.com/office/drawing/2010/main" xmlns="">
                <a:solidFill>
                  <a:srgbClr val="FFFFFF"/>
                </a:solidFill>
              </a14:hiddenFill>
            </a:ext>
          </a:extLst>
        </p:spPr>
      </p:pic>
      <p:sp>
        <p:nvSpPr>
          <p:cNvPr id="8" name="Pfeil nach rechts 7"/>
          <p:cNvSpPr/>
          <p:nvPr/>
        </p:nvSpPr>
        <p:spPr>
          <a:xfrm rot="20750222" flipH="1">
            <a:off x="3007648" y="1902202"/>
            <a:ext cx="664431" cy="243232"/>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solidFill>
                <a:srgbClr val="FF0000"/>
              </a:solidFill>
            </a:endParaRPr>
          </a:p>
        </p:txBody>
      </p:sp>
      <p:sp>
        <p:nvSpPr>
          <p:cNvPr id="9" name="Pfeil nach unten 8"/>
          <p:cNvSpPr/>
          <p:nvPr/>
        </p:nvSpPr>
        <p:spPr>
          <a:xfrm rot="6096289">
            <a:off x="7561130" y="5794520"/>
            <a:ext cx="194793" cy="1557188"/>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solidFill>
                <a:srgbClr val="FF0000"/>
              </a:solidFill>
            </a:endParaRPr>
          </a:p>
        </p:txBody>
      </p:sp>
      <p:sp>
        <p:nvSpPr>
          <p:cNvPr id="10" name="Pfeil nach unten 9"/>
          <p:cNvSpPr/>
          <p:nvPr/>
        </p:nvSpPr>
        <p:spPr>
          <a:xfrm rot="16200000">
            <a:off x="568624" y="3961961"/>
            <a:ext cx="158214" cy="360040"/>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xmlns="" val="39276671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solidFill>
                  <a:srgbClr val="002060"/>
                </a:solidFill>
              </a:rPr>
              <a:t>Quellenverzeichnis</a:t>
            </a:r>
            <a:endParaRPr lang="en-US" dirty="0">
              <a:solidFill>
                <a:srgbClr val="002060"/>
              </a:solidFill>
            </a:endParaRPr>
          </a:p>
        </p:txBody>
      </p:sp>
      <p:sp>
        <p:nvSpPr>
          <p:cNvPr id="3" name="Inhaltsplatzhalter 2"/>
          <p:cNvSpPr>
            <a:spLocks noGrp="1"/>
          </p:cNvSpPr>
          <p:nvPr>
            <p:ph sz="quarter" idx="1"/>
          </p:nvPr>
        </p:nvSpPr>
        <p:spPr>
          <a:xfrm>
            <a:off x="612648" y="1600200"/>
            <a:ext cx="8153400" cy="4925144"/>
          </a:xfrm>
        </p:spPr>
        <p:txBody>
          <a:bodyPr>
            <a:normAutofit/>
          </a:bodyPr>
          <a:lstStyle/>
          <a:p>
            <a:pPr marL="0" indent="0">
              <a:buNone/>
            </a:pPr>
            <a:r>
              <a:rPr lang="de-DE" dirty="0" smtClean="0"/>
              <a:t>Fußzeile 3 und 6:</a:t>
            </a:r>
          </a:p>
          <a:p>
            <a:pPr lvl="0"/>
            <a:r>
              <a:rPr lang="en-US" u="sng" dirty="0" smtClean="0">
                <a:hlinkClick r:id="rId2"/>
              </a:rPr>
              <a:t>3↑</a:t>
            </a:r>
            <a:r>
              <a:rPr lang="de-DE" dirty="0" smtClean="0"/>
              <a:t> </a:t>
            </a:r>
            <a:r>
              <a:rPr lang="en-US" dirty="0"/>
              <a:t>Christine Allison: </a:t>
            </a:r>
            <a:r>
              <a:rPr lang="en-US" dirty="0" err="1"/>
              <a:t>Artikel</a:t>
            </a:r>
            <a:r>
              <a:rPr lang="en-US" dirty="0"/>
              <a:t> </a:t>
            </a:r>
            <a:r>
              <a:rPr lang="en-US" i="1" u="sng" dirty="0" err="1">
                <a:hlinkClick r:id="rId3"/>
              </a:rPr>
              <a:t>Yazidis</a:t>
            </a:r>
            <a:r>
              <a:rPr lang="en-US" i="1" u="sng" dirty="0">
                <a:hlinkClick r:id="rId3"/>
              </a:rPr>
              <a:t> I (General)</a:t>
            </a:r>
            <a:r>
              <a:rPr lang="en-US" dirty="0"/>
              <a:t>. In: </a:t>
            </a:r>
            <a:r>
              <a:rPr lang="en-US" i="1" dirty="0" err="1"/>
              <a:t>Encyclopaedia</a:t>
            </a:r>
            <a:r>
              <a:rPr lang="en-US" i="1" dirty="0"/>
              <a:t> </a:t>
            </a:r>
            <a:r>
              <a:rPr lang="en-US" i="1" dirty="0" err="1"/>
              <a:t>Iranica</a:t>
            </a:r>
            <a:r>
              <a:rPr lang="en-US" dirty="0"/>
              <a:t> (2004); dies.: </a:t>
            </a:r>
            <a:r>
              <a:rPr lang="en-US" i="1" dirty="0"/>
              <a:t>The </a:t>
            </a:r>
            <a:r>
              <a:rPr lang="en-US" i="1" dirty="0" err="1"/>
              <a:t>Yezidi</a:t>
            </a:r>
            <a:r>
              <a:rPr lang="en-US" i="1" dirty="0"/>
              <a:t> oral tradition in Iraqi Kurdistan</a:t>
            </a:r>
            <a:r>
              <a:rPr lang="en-US" dirty="0"/>
              <a:t>. Curzon Press, Richmond Surrey 2001, S. 26, </a:t>
            </a:r>
            <a:r>
              <a:rPr lang="en-US" u="sng" dirty="0">
                <a:hlinkClick r:id="rId4"/>
              </a:rPr>
              <a:t>ISBN 0-7007-1397-2</a:t>
            </a:r>
            <a:r>
              <a:rPr lang="en-US" dirty="0" smtClean="0"/>
              <a:t>.</a:t>
            </a:r>
          </a:p>
          <a:p>
            <a:pPr lvl="0"/>
            <a:endParaRPr lang="de-DE" dirty="0"/>
          </a:p>
          <a:p>
            <a:r>
              <a:rPr lang="de-DE" sz="3200" b="1" u="sng" baseline="30000" dirty="0">
                <a:hlinkClick r:id="rId2"/>
              </a:rPr>
              <a:t>[</a:t>
            </a:r>
            <a:r>
              <a:rPr lang="de-DE" sz="3200" b="1" u="sng" baseline="30000" dirty="0">
                <a:solidFill>
                  <a:srgbClr val="FF0000"/>
                </a:solidFill>
                <a:hlinkClick r:id="rId2"/>
              </a:rPr>
              <a:t>6</a:t>
            </a:r>
            <a:r>
              <a:rPr lang="de-DE" sz="3200" b="1" u="sng" baseline="30000" dirty="0">
                <a:hlinkClick r:id="rId2"/>
              </a:rPr>
              <a:t>]</a:t>
            </a:r>
            <a:r>
              <a:rPr lang="de-DE" sz="3200" dirty="0"/>
              <a:t> </a:t>
            </a:r>
            <a:r>
              <a:rPr lang="en-US" u="sng" dirty="0" smtClean="0">
                <a:hlinkClick r:id="rId2"/>
              </a:rPr>
              <a:t>6↑</a:t>
            </a:r>
            <a:r>
              <a:rPr lang="de-DE" dirty="0" smtClean="0"/>
              <a:t> </a:t>
            </a:r>
            <a:r>
              <a:rPr lang="en-US" i="1" u="sng" dirty="0">
                <a:hlinkClick r:id="rId5"/>
              </a:rPr>
              <a:t>The </a:t>
            </a:r>
            <a:r>
              <a:rPr lang="en-US" i="1" u="sng" dirty="0" smtClean="0">
                <a:hlinkClick r:id="rId5"/>
              </a:rPr>
              <a:t>De… </a:t>
            </a:r>
            <a:r>
              <a:rPr lang="en-US" i="1" u="sng" dirty="0">
                <a:hlinkClick r:id="rId5"/>
              </a:rPr>
              <a:t>worshippers of Iraq</a:t>
            </a:r>
            <a:r>
              <a:rPr lang="en-US" dirty="0"/>
              <a:t>. </a:t>
            </a:r>
            <a:r>
              <a:rPr lang="de-DE" dirty="0"/>
              <a:t>Auf: </a:t>
            </a:r>
            <a:r>
              <a:rPr lang="de-DE" u="sng" dirty="0">
                <a:hlinkClick r:id="rId6" tooltip="Daily Telegraph"/>
              </a:rPr>
              <a:t>Daily Telegraph</a:t>
            </a:r>
            <a:endParaRPr lang="en-US" dirty="0"/>
          </a:p>
          <a:p>
            <a:pPr lvl="0"/>
            <a:endParaRPr lang="de-DE" dirty="0" smtClean="0"/>
          </a:p>
          <a:p>
            <a:pPr lvl="3"/>
            <a:r>
              <a:rPr lang="de-DE" dirty="0" smtClean="0"/>
              <a:t>Auffällig ist: </a:t>
            </a:r>
            <a:r>
              <a:rPr lang="de-DE" u="sng" dirty="0" smtClean="0">
                <a:effectLst>
                  <a:outerShdw blurRad="38100" dist="38100" dir="2700000" algn="tl">
                    <a:srgbClr val="000000">
                      <a:alpha val="43137"/>
                    </a:srgbClr>
                  </a:outerShdw>
                </a:effectLst>
              </a:rPr>
              <a:t>Kaum Quellen von Êziden selbst!!!</a:t>
            </a:r>
            <a:endParaRPr lang="en-US" u="sng" dirty="0">
              <a:effectLst>
                <a:outerShdw blurRad="38100" dist="38100" dir="2700000" algn="tl">
                  <a:srgbClr val="000000">
                    <a:alpha val="43137"/>
                  </a:srgbClr>
                </a:outerShdw>
              </a:effectLst>
            </a:endParaRPr>
          </a:p>
          <a:p>
            <a:pPr marL="0" indent="0">
              <a:buNone/>
            </a:pPr>
            <a:endParaRPr lang="en-US" dirty="0"/>
          </a:p>
        </p:txBody>
      </p:sp>
      <p:pic>
        <p:nvPicPr>
          <p:cNvPr id="4" name="Picture 2" descr="http://u.jimdo.com/www62/o/s8bd6a639b16216af/emotion/crop/header.jpg?t=1358907497"/>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5674183" y="332656"/>
            <a:ext cx="3448722" cy="656541"/>
          </a:xfrm>
          <a:prstGeom prst="rect">
            <a:avLst/>
          </a:prstGeom>
          <a:noFill/>
          <a:extLst>
            <a:ext uri="{909E8E84-426E-40DD-AFC4-6F175D3DCCD1}">
              <a14:hiddenFill xmlns:a14="http://schemas.microsoft.com/office/drawing/2010/main" xmlns="">
                <a:solidFill>
                  <a:srgbClr val="FFFFFF"/>
                </a:solidFill>
              </a14:hiddenFill>
            </a:ext>
          </a:extLst>
        </p:spPr>
      </p:pic>
      <p:sp>
        <p:nvSpPr>
          <p:cNvPr id="5" name="Pfeil nach rechts 4"/>
          <p:cNvSpPr/>
          <p:nvPr/>
        </p:nvSpPr>
        <p:spPr>
          <a:xfrm>
            <a:off x="1044036" y="595304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9276671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8" y="165626"/>
            <a:ext cx="8153400" cy="990600"/>
          </a:xfrm>
        </p:spPr>
        <p:txBody>
          <a:bodyPr>
            <a:normAutofit/>
          </a:bodyPr>
          <a:lstStyle/>
          <a:p>
            <a:r>
              <a:rPr lang="de-DE" dirty="0" smtClean="0">
                <a:solidFill>
                  <a:srgbClr val="002060"/>
                </a:solidFill>
              </a:rPr>
              <a:t>Literatur</a:t>
            </a:r>
            <a:endParaRPr lang="en-US" dirty="0">
              <a:solidFill>
                <a:srgbClr val="002060"/>
              </a:solidFill>
            </a:endParaRPr>
          </a:p>
        </p:txBody>
      </p:sp>
      <p:sp>
        <p:nvSpPr>
          <p:cNvPr id="3" name="Inhaltsplatzhalter 2"/>
          <p:cNvSpPr>
            <a:spLocks noGrp="1"/>
          </p:cNvSpPr>
          <p:nvPr>
            <p:ph sz="quarter" idx="1"/>
          </p:nvPr>
        </p:nvSpPr>
        <p:spPr>
          <a:xfrm>
            <a:off x="612648" y="1600200"/>
            <a:ext cx="8351840" cy="5141168"/>
          </a:xfrm>
        </p:spPr>
        <p:txBody>
          <a:bodyPr>
            <a:normAutofit fontScale="55000" lnSpcReduction="20000"/>
          </a:bodyPr>
          <a:lstStyle/>
          <a:p>
            <a:pPr lvl="0"/>
            <a:r>
              <a:rPr lang="de-DE" u="sng" dirty="0" smtClean="0">
                <a:hlinkClick r:id="rId2" tooltip="John F. Case (Seite nicht vorhanden)"/>
              </a:rPr>
              <a:t>John </a:t>
            </a:r>
            <a:r>
              <a:rPr lang="de-DE" u="sng" dirty="0">
                <a:hlinkClick r:id="rId2" tooltip="John F. Case (Seite nicht vorhanden)"/>
              </a:rPr>
              <a:t>F. Case</a:t>
            </a:r>
            <a:r>
              <a:rPr lang="de-DE" dirty="0"/>
              <a:t>: </a:t>
            </a:r>
            <a:r>
              <a:rPr lang="de-DE" i="1" dirty="0"/>
              <a:t>Der achte Tag. Thriller</a:t>
            </a:r>
            <a:r>
              <a:rPr lang="de-DE" dirty="0"/>
              <a:t>. Bastei-Lübbe, Bergisch Gladbach 2005, </a:t>
            </a:r>
            <a:r>
              <a:rPr lang="de-DE" u="sng" dirty="0">
                <a:hlinkClick r:id="rId3"/>
              </a:rPr>
              <a:t>ISBN 3-404-15420-7</a:t>
            </a:r>
            <a:r>
              <a:rPr lang="de-DE" dirty="0"/>
              <a:t>.</a:t>
            </a:r>
            <a:endParaRPr lang="en-US" dirty="0"/>
          </a:p>
          <a:p>
            <a:pPr lvl="0"/>
            <a:r>
              <a:rPr lang="de-DE" u="sng" dirty="0">
                <a:hlinkClick r:id="rId4" tooltip="Agatha Christie"/>
              </a:rPr>
              <a:t>Agatha Christie</a:t>
            </a:r>
            <a:r>
              <a:rPr lang="de-DE" dirty="0"/>
              <a:t>-</a:t>
            </a:r>
            <a:r>
              <a:rPr lang="de-DE" dirty="0" err="1"/>
              <a:t>Mallowan</a:t>
            </a:r>
            <a:r>
              <a:rPr lang="de-DE" dirty="0"/>
              <a:t>: </a:t>
            </a:r>
            <a:r>
              <a:rPr lang="de-DE" i="1" dirty="0"/>
              <a:t>Erinnerung an glückliche Tage. Ausgrabungen mit meinem Mann in Syrien</a:t>
            </a:r>
            <a:r>
              <a:rPr lang="de-DE" dirty="0"/>
              <a:t>. Lübbe Verlag, Bergisch Gladbach 1977, </a:t>
            </a:r>
            <a:r>
              <a:rPr lang="de-DE" u="sng" dirty="0">
                <a:hlinkClick r:id="rId5"/>
              </a:rPr>
              <a:t>ISBN 3-7857-0195-0</a:t>
            </a:r>
            <a:r>
              <a:rPr lang="de-DE" dirty="0"/>
              <a:t>.</a:t>
            </a:r>
            <a:endParaRPr lang="en-US" dirty="0"/>
          </a:p>
          <a:p>
            <a:pPr lvl="0"/>
            <a:r>
              <a:rPr lang="de-DE" dirty="0"/>
              <a:t>Andree Hesse: </a:t>
            </a:r>
            <a:r>
              <a:rPr lang="de-DE" i="1" dirty="0"/>
              <a:t>Die Schwester im Jenseits</a:t>
            </a:r>
            <a:r>
              <a:rPr lang="de-DE" dirty="0"/>
              <a:t>. Wunderlich, Reinbek 2008, </a:t>
            </a:r>
            <a:r>
              <a:rPr lang="de-DE" u="sng" dirty="0">
                <a:hlinkClick r:id="rId6"/>
              </a:rPr>
              <a:t>ISBN 978-3-8052-0857-4</a:t>
            </a:r>
            <a:r>
              <a:rPr lang="de-DE" dirty="0"/>
              <a:t>.</a:t>
            </a:r>
            <a:endParaRPr lang="en-US" dirty="0"/>
          </a:p>
          <a:p>
            <a:pPr lvl="0"/>
            <a:r>
              <a:rPr lang="de-DE" u="sng" dirty="0" err="1">
                <a:hlinkClick r:id="rId7" tooltip="Yaşar Kemal"/>
              </a:rPr>
              <a:t>Yaşar</a:t>
            </a:r>
            <a:r>
              <a:rPr lang="de-DE" u="sng" dirty="0">
                <a:hlinkClick r:id="rId7" tooltip="Yaşar Kemal"/>
              </a:rPr>
              <a:t> Kemal</a:t>
            </a:r>
            <a:r>
              <a:rPr lang="de-DE" dirty="0"/>
              <a:t>: </a:t>
            </a:r>
            <a:r>
              <a:rPr lang="de-DE" i="1" dirty="0"/>
              <a:t>Die Ameiseninsel</a:t>
            </a:r>
            <a:r>
              <a:rPr lang="de-DE" dirty="0"/>
              <a:t>. Unionsverlag, Zürich 2003, </a:t>
            </a:r>
            <a:r>
              <a:rPr lang="de-DE" u="sng" dirty="0">
                <a:hlinkClick r:id="rId8"/>
              </a:rPr>
              <a:t>ISBN 3-293-20274-8</a:t>
            </a:r>
            <a:r>
              <a:rPr lang="de-DE" dirty="0"/>
              <a:t>.</a:t>
            </a:r>
            <a:endParaRPr lang="en-US" dirty="0"/>
          </a:p>
          <a:p>
            <a:pPr lvl="0"/>
            <a:r>
              <a:rPr lang="de-DE" dirty="0" err="1"/>
              <a:t>Yaşar</a:t>
            </a:r>
            <a:r>
              <a:rPr lang="de-DE" dirty="0"/>
              <a:t> Kemal: </a:t>
            </a:r>
            <a:r>
              <a:rPr lang="de-DE" i="1" dirty="0"/>
              <a:t>Der Sturm der Gazellen</a:t>
            </a:r>
            <a:r>
              <a:rPr lang="de-DE" dirty="0"/>
              <a:t>. Unionsverlag, Zürich 2006, </a:t>
            </a:r>
            <a:r>
              <a:rPr lang="de-DE" u="sng" dirty="0">
                <a:hlinkClick r:id="rId9"/>
              </a:rPr>
              <a:t>ISBN 3-293-00354-0</a:t>
            </a:r>
            <a:r>
              <a:rPr lang="de-DE" dirty="0"/>
              <a:t>.</a:t>
            </a:r>
            <a:endParaRPr lang="en-US" dirty="0"/>
          </a:p>
          <a:p>
            <a:pPr lvl="0"/>
            <a:r>
              <a:rPr lang="de-DE" u="sng" dirty="0">
                <a:hlinkClick r:id="rId10" tooltip="Raymond Khoury"/>
              </a:rPr>
              <a:t>Raymond </a:t>
            </a:r>
            <a:r>
              <a:rPr lang="de-DE" u="sng" dirty="0" err="1">
                <a:hlinkClick r:id="rId10" tooltip="Raymond Khoury"/>
              </a:rPr>
              <a:t>Khoury</a:t>
            </a:r>
            <a:r>
              <a:rPr lang="de-DE" dirty="0"/>
              <a:t>: </a:t>
            </a:r>
            <a:r>
              <a:rPr lang="de-DE" i="1" dirty="0" err="1"/>
              <a:t>Immortalis</a:t>
            </a:r>
            <a:r>
              <a:rPr lang="de-DE" dirty="0"/>
              <a:t>. Wunderlich Verlag, 2008. </a:t>
            </a:r>
            <a:r>
              <a:rPr lang="de-DE" u="sng" dirty="0">
                <a:hlinkClick r:id="rId11"/>
              </a:rPr>
              <a:t>ISBN 978-3-8052-0835-2</a:t>
            </a:r>
            <a:r>
              <a:rPr lang="de-DE" dirty="0"/>
              <a:t>.</a:t>
            </a:r>
            <a:endParaRPr lang="en-US" dirty="0"/>
          </a:p>
          <a:p>
            <a:pPr lvl="0"/>
            <a:r>
              <a:rPr lang="en-US" u="sng" dirty="0">
                <a:hlinkClick r:id="rId12" tooltip="Tom Knox (Seite nicht vorhanden)"/>
              </a:rPr>
              <a:t>Tom Knox</a:t>
            </a:r>
            <a:r>
              <a:rPr lang="en-US" dirty="0"/>
              <a:t>: </a:t>
            </a:r>
            <a:r>
              <a:rPr lang="en-US" i="1" dirty="0"/>
              <a:t>Genesis Secret</a:t>
            </a:r>
            <a:r>
              <a:rPr lang="en-US" dirty="0"/>
              <a:t>. Hoffmann und </a:t>
            </a:r>
            <a:r>
              <a:rPr lang="en-US" dirty="0" err="1"/>
              <a:t>Campe</a:t>
            </a:r>
            <a:r>
              <a:rPr lang="en-US" dirty="0"/>
              <a:t>, Hamburg 2009. </a:t>
            </a:r>
            <a:r>
              <a:rPr lang="de-DE" u="sng" dirty="0">
                <a:hlinkClick r:id="rId13"/>
              </a:rPr>
              <a:t>ISBN 978-3-455-40150-9</a:t>
            </a:r>
            <a:r>
              <a:rPr lang="de-DE" dirty="0"/>
              <a:t>.</a:t>
            </a:r>
            <a:endParaRPr lang="en-US" dirty="0"/>
          </a:p>
          <a:p>
            <a:pPr lvl="0"/>
            <a:r>
              <a:rPr lang="de-DE" u="sng" dirty="0">
                <a:hlinkClick r:id="rId14" tooltip="Marek Krajewski"/>
              </a:rPr>
              <a:t>Marek Krajewski</a:t>
            </a:r>
            <a:r>
              <a:rPr lang="de-DE" dirty="0"/>
              <a:t>: </a:t>
            </a:r>
            <a:r>
              <a:rPr lang="de-DE" i="1" dirty="0"/>
              <a:t>Tod in Breslau. Roman</a:t>
            </a:r>
            <a:r>
              <a:rPr lang="de-DE" dirty="0"/>
              <a:t>. Goldmann, München 2002, </a:t>
            </a:r>
            <a:r>
              <a:rPr lang="de-DE" u="sng" dirty="0">
                <a:hlinkClick r:id="rId15"/>
              </a:rPr>
              <a:t>ISBN 3-442-72831-2</a:t>
            </a:r>
            <a:r>
              <a:rPr lang="de-DE" dirty="0"/>
              <a:t>.</a:t>
            </a:r>
            <a:endParaRPr lang="en-US" dirty="0"/>
          </a:p>
          <a:p>
            <a:pPr lvl="0"/>
            <a:r>
              <a:rPr lang="de-DE" u="sng" dirty="0">
                <a:hlinkClick r:id="rId16" tooltip="James Krüss"/>
              </a:rPr>
              <a:t>James </a:t>
            </a:r>
            <a:r>
              <a:rPr lang="de-DE" u="sng" dirty="0" err="1">
                <a:hlinkClick r:id="rId16" tooltip="James Krüss"/>
              </a:rPr>
              <a:t>Krüss</a:t>
            </a:r>
            <a:r>
              <a:rPr lang="de-DE" dirty="0"/>
              <a:t>: </a:t>
            </a:r>
            <a:r>
              <a:rPr lang="de-DE" i="1" dirty="0"/>
              <a:t>Timm Thaler</a:t>
            </a:r>
            <a:r>
              <a:rPr lang="de-DE" dirty="0"/>
              <a:t> oder </a:t>
            </a:r>
            <a:r>
              <a:rPr lang="de-DE" i="1" dirty="0"/>
              <a:t>Das verkaufte Lachen</a:t>
            </a:r>
            <a:r>
              <a:rPr lang="de-DE" dirty="0"/>
              <a:t>. Verlag Friedrich </a:t>
            </a:r>
            <a:r>
              <a:rPr lang="de-DE" dirty="0" err="1"/>
              <a:t>Oetinger</a:t>
            </a:r>
            <a:r>
              <a:rPr lang="de-DE" dirty="0"/>
              <a:t>, Hamburg 1962, </a:t>
            </a:r>
            <a:r>
              <a:rPr lang="de-DE" u="sng" dirty="0">
                <a:hlinkClick r:id="rId17"/>
              </a:rPr>
              <a:t>ISBN 3-7891-2242-4</a:t>
            </a:r>
            <a:r>
              <a:rPr lang="de-DE" dirty="0"/>
              <a:t>.</a:t>
            </a:r>
            <a:endParaRPr lang="en-US" dirty="0"/>
          </a:p>
          <a:p>
            <a:pPr lvl="0"/>
            <a:r>
              <a:rPr lang="en-US" u="sng" dirty="0">
                <a:hlinkClick r:id="rId18" tooltip="H. P. Lovecraft"/>
              </a:rPr>
              <a:t>H. P. Lovecraft</a:t>
            </a:r>
            <a:r>
              <a:rPr lang="en-US" dirty="0"/>
              <a:t>: </a:t>
            </a:r>
            <a:r>
              <a:rPr lang="en-US" i="1" dirty="0" err="1"/>
              <a:t>Grauen</a:t>
            </a:r>
            <a:r>
              <a:rPr lang="en-US" i="1" dirty="0"/>
              <a:t> in Red Hook</a:t>
            </a:r>
            <a:r>
              <a:rPr lang="en-US" dirty="0"/>
              <a:t>. </a:t>
            </a:r>
            <a:r>
              <a:rPr lang="en-US" dirty="0" err="1"/>
              <a:t>Originaltitel</a:t>
            </a:r>
            <a:r>
              <a:rPr lang="en-US" dirty="0"/>
              <a:t>: </a:t>
            </a:r>
            <a:r>
              <a:rPr lang="en-US" i="1" dirty="0"/>
              <a:t>The Horror at Red Hook</a:t>
            </a:r>
            <a:r>
              <a:rPr lang="en-US" dirty="0"/>
              <a:t>, 1925, Lovecraft </a:t>
            </a:r>
            <a:r>
              <a:rPr lang="en-US" dirty="0" err="1"/>
              <a:t>Lesebuch</a:t>
            </a:r>
            <a:r>
              <a:rPr lang="en-US" dirty="0"/>
              <a:t>. </a:t>
            </a:r>
            <a:r>
              <a:rPr lang="de-DE" dirty="0"/>
              <a:t>Suhrkamp Verlag, Frankfurt/Main 1987, </a:t>
            </a:r>
            <a:r>
              <a:rPr lang="de-DE" u="sng" dirty="0">
                <a:hlinkClick r:id="rId19"/>
              </a:rPr>
              <a:t>ISBN 3-518-37806-6</a:t>
            </a:r>
            <a:r>
              <a:rPr lang="de-DE" dirty="0"/>
              <a:t>.</a:t>
            </a:r>
            <a:endParaRPr lang="en-US" dirty="0"/>
          </a:p>
          <a:p>
            <a:pPr lvl="0"/>
            <a:r>
              <a:rPr lang="de-DE" u="sng" dirty="0">
                <a:hlinkClick r:id="rId20" tooltip="Karl May"/>
              </a:rPr>
              <a:t>Karl May</a:t>
            </a:r>
            <a:r>
              <a:rPr lang="de-DE" dirty="0"/>
              <a:t>: </a:t>
            </a:r>
            <a:r>
              <a:rPr lang="de-DE" i="1" dirty="0"/>
              <a:t>Durch die Wüste</a:t>
            </a:r>
            <a:r>
              <a:rPr lang="de-DE" dirty="0"/>
              <a:t> (Gesammelte Werke; 1). Karl-May-Verlag, Bamberg, 2000, </a:t>
            </a:r>
            <a:r>
              <a:rPr lang="de-DE" u="sng" dirty="0">
                <a:hlinkClick r:id="rId21"/>
              </a:rPr>
              <a:t>ISBN 3-7802-0001-5</a:t>
            </a:r>
            <a:r>
              <a:rPr lang="de-DE" dirty="0"/>
              <a:t>.</a:t>
            </a:r>
            <a:endParaRPr lang="en-US" dirty="0"/>
          </a:p>
          <a:p>
            <a:pPr lvl="0"/>
            <a:r>
              <a:rPr lang="de-DE" dirty="0"/>
              <a:t>Karl May: </a:t>
            </a:r>
            <a:r>
              <a:rPr lang="de-DE" i="1" dirty="0"/>
              <a:t>Durchs wilde Kurdistan</a:t>
            </a:r>
            <a:r>
              <a:rPr lang="de-DE" dirty="0"/>
              <a:t> (Gesammelte Werke; 2). Karl-May-Verlag, Bamberg 2000, </a:t>
            </a:r>
            <a:r>
              <a:rPr lang="de-DE" u="sng" dirty="0">
                <a:hlinkClick r:id="rId22"/>
              </a:rPr>
              <a:t>ISBN 3-7802-0002-3</a:t>
            </a:r>
            <a:r>
              <a:rPr lang="de-DE" dirty="0"/>
              <a:t>.</a:t>
            </a:r>
            <a:endParaRPr lang="en-US" dirty="0"/>
          </a:p>
          <a:p>
            <a:pPr lvl="0"/>
            <a:r>
              <a:rPr lang="de-DE" u="sng" dirty="0">
                <a:hlinkClick r:id="rId23" tooltip="Barbara Nadel"/>
              </a:rPr>
              <a:t>Barbara Nadel</a:t>
            </a:r>
            <a:r>
              <a:rPr lang="de-DE" dirty="0"/>
              <a:t>: </a:t>
            </a:r>
            <a:r>
              <a:rPr lang="de-DE" i="1" dirty="0"/>
              <a:t>Arabeske. Roman</a:t>
            </a:r>
            <a:r>
              <a:rPr lang="de-DE" dirty="0"/>
              <a:t>. List Verlag, Berlin 2004, </a:t>
            </a:r>
            <a:r>
              <a:rPr lang="de-DE" u="sng" dirty="0">
                <a:hlinkClick r:id="rId24"/>
              </a:rPr>
              <a:t>ISBN 3-548-60523-0</a:t>
            </a:r>
            <a:r>
              <a:rPr lang="de-DE" dirty="0"/>
              <a:t>.</a:t>
            </a:r>
            <a:endParaRPr lang="en-US" dirty="0"/>
          </a:p>
          <a:p>
            <a:pPr marL="0" indent="0">
              <a:buNone/>
            </a:pPr>
            <a:endParaRPr lang="en-US" dirty="0"/>
          </a:p>
        </p:txBody>
      </p:sp>
      <p:pic>
        <p:nvPicPr>
          <p:cNvPr id="4" name="Picture 2" descr="http://u.jimdo.com/www62/o/s8bd6a639b16216af/emotion/crop/header.jpg?t=1358907497"/>
          <p:cNvPicPr>
            <a:picLocks noChangeAspect="1" noChangeArrowheads="1"/>
          </p:cNvPicPr>
          <p:nvPr/>
        </p:nvPicPr>
        <p:blipFill>
          <a:blip r:embed="rId25" cstate="print">
            <a:extLst>
              <a:ext uri="{28A0092B-C50C-407E-A947-70E740481C1C}">
                <a14:useLocalDpi xmlns:a14="http://schemas.microsoft.com/office/drawing/2010/main" xmlns="" val="0"/>
              </a:ext>
            </a:extLst>
          </a:blip>
          <a:srcRect/>
          <a:stretch>
            <a:fillRect/>
          </a:stretch>
        </p:blipFill>
        <p:spPr bwMode="auto">
          <a:xfrm>
            <a:off x="5674183" y="332656"/>
            <a:ext cx="3448722" cy="65654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833636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alathea">
  <a:themeElements>
    <a:clrScheme name="Klarheit">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Galathe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alathe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0</TotalTime>
  <Words>1449</Words>
  <Application>Microsoft Office PowerPoint</Application>
  <PresentationFormat>Bildschirmpräsentation (4:3)</PresentationFormat>
  <Paragraphs>157</Paragraphs>
  <Slides>16</Slides>
  <Notes>0</Notes>
  <HiddenSlides>0</HiddenSlides>
  <MMClips>0</MMClips>
  <ScaleCrop>false</ScaleCrop>
  <HeadingPairs>
    <vt:vector size="4" baseType="variant">
      <vt:variant>
        <vt:lpstr>Design</vt:lpstr>
      </vt:variant>
      <vt:variant>
        <vt:i4>1</vt:i4>
      </vt:variant>
      <vt:variant>
        <vt:lpstr>Folientitel</vt:lpstr>
      </vt:variant>
      <vt:variant>
        <vt:i4>16</vt:i4>
      </vt:variant>
    </vt:vector>
  </HeadingPairs>
  <TitlesOfParts>
    <vt:vector size="17" baseType="lpstr">
      <vt:lpstr>Galathea</vt:lpstr>
      <vt:lpstr>         Êziden in der Welt-Enzyklopädie am Beispiel Wikipedia  </vt:lpstr>
      <vt:lpstr>Statistik</vt:lpstr>
      <vt:lpstr>Aufbau</vt:lpstr>
      <vt:lpstr>Abschnitte</vt:lpstr>
      <vt:lpstr>Abschnitte</vt:lpstr>
      <vt:lpstr>Abschnitte</vt:lpstr>
      <vt:lpstr>Abschnitte</vt:lpstr>
      <vt:lpstr>Quellenverzeichnis</vt:lpstr>
      <vt:lpstr>Literatur</vt:lpstr>
      <vt:lpstr>Web</vt:lpstr>
      <vt:lpstr>Einzelnachweise</vt:lpstr>
      <vt:lpstr>Einzelnachweise</vt:lpstr>
      <vt:lpstr>Bilder/Symbole  weltweit</vt:lpstr>
      <vt:lpstr>Warum Wikipedia?  - Vorteile</vt:lpstr>
      <vt:lpstr>Ziele – Êziden in der  Enzyklopädie - Wikipedia</vt:lpstr>
      <vt:lpstr>Vorteile Wikipedia</vt:lpstr>
    </vt:vector>
  </TitlesOfParts>
  <Company>Eurofins IT Infrastructure GmbH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Êziden in der Welt Enzyklopädie am Beispiel Wikipedia</dc:title>
  <dc:creator>Emin Oezden</dc:creator>
  <cp:lastModifiedBy>user</cp:lastModifiedBy>
  <cp:revision>23</cp:revision>
  <dcterms:created xsi:type="dcterms:W3CDTF">2013-03-15T22:27:59Z</dcterms:created>
  <dcterms:modified xsi:type="dcterms:W3CDTF">2013-03-22T11:00:39Z</dcterms:modified>
</cp:coreProperties>
</file>